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74" r:id="rId3"/>
  </p:sldIdLst>
  <p:sldSz cx="6858000" cy="9906000" type="A4"/>
  <p:notesSz cx="6889750"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 Narraway" initials="MN"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CD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26" autoAdjust="0"/>
  </p:normalViewPr>
  <p:slideViewPr>
    <p:cSldViewPr>
      <p:cViewPr>
        <p:scale>
          <a:sx n="100" d="100"/>
          <a:sy n="100" d="100"/>
        </p:scale>
        <p:origin x="1622" y="110"/>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A7C266F-A379-4406-A4EE-A4A3249FC09C}" type="datetimeFigureOut">
              <a:rPr lang="en-GB" smtClean="0"/>
              <a:t>09/06/2022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7C266F-A379-4406-A4EE-A4A3249FC09C}" type="datetimeFigureOut">
              <a:rPr lang="en-GB" smtClean="0"/>
              <a:t>09/06/2022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2"/>
            <a:ext cx="1543050" cy="845220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2"/>
            <a:ext cx="4514850" cy="84522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7C266F-A379-4406-A4EE-A4A3249FC09C}" type="datetimeFigureOut">
              <a:rPr lang="en-GB" smtClean="0"/>
              <a:t>09/06/2022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7C266F-A379-4406-A4EE-A4A3249FC09C}" type="datetimeFigureOut">
              <a:rPr lang="en-GB" smtClean="0"/>
              <a:t>09/06/2022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333" b="1" cap="all"/>
            </a:lvl1pPr>
          </a:lstStyle>
          <a:p>
            <a:r>
              <a:rPr lang="en-US"/>
              <a:t>Click to edit Master title style</a:t>
            </a:r>
            <a:endParaRPr lang="en-GB"/>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C266F-A379-4406-A4EE-A4A3249FC09C}" type="datetimeFigureOut">
              <a:rPr lang="en-GB" smtClean="0"/>
              <a:t>09/06/2022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3"/>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3"/>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A7C266F-A379-4406-A4EE-A4A3249FC09C}" type="datetimeFigureOut">
              <a:rPr lang="en-GB" smtClean="0"/>
              <a:t>09/06/2022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2" y="2217385"/>
            <a:ext cx="303014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en-US"/>
              <a:t>Click to edit Master text styles</a:t>
            </a:r>
          </a:p>
        </p:txBody>
      </p:sp>
      <p:sp>
        <p:nvSpPr>
          <p:cNvPr id="4" name="Content Placeholder 3"/>
          <p:cNvSpPr>
            <a:spLocks noGrp="1"/>
          </p:cNvSpPr>
          <p:nvPr>
            <p:ph sz="half" idx="2"/>
          </p:nvPr>
        </p:nvSpPr>
        <p:spPr>
          <a:xfrm>
            <a:off x="342902" y="3141486"/>
            <a:ext cx="303014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1" y="2217385"/>
            <a:ext cx="303133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en-US"/>
              <a:t>Click to edit Master text styles</a:t>
            </a:r>
          </a:p>
        </p:txBody>
      </p:sp>
      <p:sp>
        <p:nvSpPr>
          <p:cNvPr id="6" name="Content Placeholder 5"/>
          <p:cNvSpPr>
            <a:spLocks noGrp="1"/>
          </p:cNvSpPr>
          <p:nvPr>
            <p:ph sz="quarter" idx="4"/>
          </p:nvPr>
        </p:nvSpPr>
        <p:spPr>
          <a:xfrm>
            <a:off x="3483771" y="3141486"/>
            <a:ext cx="303133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A7C266F-A379-4406-A4EE-A4A3249FC09C}" type="datetimeFigureOut">
              <a:rPr lang="en-GB" smtClean="0"/>
              <a:t>09/06/2022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A7C266F-A379-4406-A4EE-A4A3249FC09C}" type="datetimeFigureOut">
              <a:rPr lang="en-GB" smtClean="0"/>
              <a:t>09/06/2022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C266F-A379-4406-A4EE-A4A3249FC09C}" type="datetimeFigureOut">
              <a:rPr lang="en-GB" smtClean="0"/>
              <a:t>09/06/2022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94406"/>
            <a:ext cx="2256235" cy="1678517"/>
          </a:xfrm>
        </p:spPr>
        <p:txBody>
          <a:bodyPr anchor="b"/>
          <a:lstStyle>
            <a:lvl1pPr algn="l">
              <a:defRPr sz="2167" b="1"/>
            </a:lvl1pPr>
          </a:lstStyle>
          <a:p>
            <a:r>
              <a:rPr lang="en-US"/>
              <a:t>Click to edit Master title style</a:t>
            </a:r>
            <a:endParaRPr lang="en-GB"/>
          </a:p>
        </p:txBody>
      </p:sp>
      <p:sp>
        <p:nvSpPr>
          <p:cNvPr id="3" name="Content Placeholder 2"/>
          <p:cNvSpPr>
            <a:spLocks noGrp="1"/>
          </p:cNvSpPr>
          <p:nvPr>
            <p:ph idx="1"/>
          </p:nvPr>
        </p:nvSpPr>
        <p:spPr>
          <a:xfrm>
            <a:off x="2681289" y="394409"/>
            <a:ext cx="3833813" cy="8454497"/>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2" y="2072925"/>
            <a:ext cx="2256235" cy="6775980"/>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en-US"/>
              <a:t>Click to edit Master text styles</a:t>
            </a:r>
          </a:p>
        </p:txBody>
      </p:sp>
      <p:sp>
        <p:nvSpPr>
          <p:cNvPr id="5" name="Date Placeholder 4"/>
          <p:cNvSpPr>
            <a:spLocks noGrp="1"/>
          </p:cNvSpPr>
          <p:nvPr>
            <p:ph type="dt" sz="half" idx="10"/>
          </p:nvPr>
        </p:nvSpPr>
        <p:spPr/>
        <p:txBody>
          <a:bodyPr/>
          <a:lstStyle/>
          <a:p>
            <a:fld id="{7A7C266F-A379-4406-A4EE-A4A3249FC09C}" type="datetimeFigureOut">
              <a:rPr lang="en-GB" smtClean="0"/>
              <a:t>09/06/2022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2"/>
            <a:ext cx="4114800" cy="818622"/>
          </a:xfrm>
        </p:spPr>
        <p:txBody>
          <a:bodyPr anchor="b"/>
          <a:lstStyle>
            <a:lvl1pPr algn="l">
              <a:defRPr sz="2167"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endParaRPr lang="en-GB" dirty="0"/>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en-US"/>
              <a:t>Click to edit Master text styles</a:t>
            </a:r>
          </a:p>
        </p:txBody>
      </p:sp>
      <p:sp>
        <p:nvSpPr>
          <p:cNvPr id="5" name="Date Placeholder 4"/>
          <p:cNvSpPr>
            <a:spLocks noGrp="1"/>
          </p:cNvSpPr>
          <p:nvPr>
            <p:ph type="dt" sz="half" idx="10"/>
          </p:nvPr>
        </p:nvSpPr>
        <p:spPr/>
        <p:txBody>
          <a:bodyPr/>
          <a:lstStyle/>
          <a:p>
            <a:fld id="{7A7C266F-A379-4406-A4EE-A4A3249FC09C}" type="datetimeFigureOut">
              <a:rPr lang="en-GB" smtClean="0"/>
              <a:t>09/06/2022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300">
                <a:solidFill>
                  <a:schemeClr val="tx1">
                    <a:tint val="75000"/>
                  </a:schemeClr>
                </a:solidFill>
              </a:defRPr>
            </a:lvl1pPr>
          </a:lstStyle>
          <a:p>
            <a:fld id="{7A7C266F-A379-4406-A4EE-A4A3249FC09C}" type="datetimeFigureOut">
              <a:rPr lang="en-GB" smtClean="0"/>
              <a:t>09/06/2022</a:t>
            </a:fld>
            <a:endParaRPr lang="en-GB" dirty="0"/>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300">
                <a:solidFill>
                  <a:schemeClr val="tx1">
                    <a:tint val="75000"/>
                  </a:schemeClr>
                </a:solidFill>
              </a:defRPr>
            </a:lvl1pPr>
          </a:lstStyle>
          <a:p>
            <a:fld id="{222BA432-3C46-4442-A688-1FC6B67F0F68}"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0570" rtl="0" eaLnBrk="1" latinLnBrk="0" hangingPunct="1">
        <a:spcBef>
          <a:spcPct val="0"/>
        </a:spcBef>
        <a:buNone/>
        <a:defRPr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itchFamily="34" charset="0"/>
        <a:buChar char="•"/>
        <a:defRPr sz="3467" kern="1200">
          <a:solidFill>
            <a:schemeClr val="tx1"/>
          </a:solidFill>
          <a:latin typeface="+mn-lt"/>
          <a:ea typeface="+mn-ea"/>
          <a:cs typeface="+mn-cs"/>
        </a:defRPr>
      </a:lvl1pPr>
      <a:lvl2pPr marL="804838" indent="-309553" algn="l" defTabSz="990570" rtl="0" eaLnBrk="1" latinLnBrk="0" hangingPunct="1">
        <a:spcBef>
          <a:spcPct val="20000"/>
        </a:spcBef>
        <a:buFont typeface="Arial" pitchFamily="34" charset="0"/>
        <a:buChar char="–"/>
        <a:defRPr sz="3033" kern="1200">
          <a:solidFill>
            <a:schemeClr val="tx1"/>
          </a:solidFill>
          <a:latin typeface="+mn-lt"/>
          <a:ea typeface="+mn-ea"/>
          <a:cs typeface="+mn-cs"/>
        </a:defRPr>
      </a:lvl2pPr>
      <a:lvl3pPr marL="1238212" indent="-247642" algn="l" defTabSz="99057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33497"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4pPr>
      <a:lvl5pPr marL="2228781"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5pPr>
      <a:lvl6pPr marL="2724066"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6pPr>
      <a:lvl7pPr marL="3219351"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7pPr>
      <a:lvl8pPr marL="3714636"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8pPr>
      <a:lvl9pPr marL="4209920"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9pPr>
    </p:bodyStyle>
    <p:otherStyle>
      <a:defPPr>
        <a:defRPr lang="en-US"/>
      </a:defPPr>
      <a:lvl1pPr marL="0" algn="l" defTabSz="990570" rtl="0" eaLnBrk="1" latinLnBrk="0" hangingPunct="1">
        <a:defRPr sz="1950" kern="1200">
          <a:solidFill>
            <a:schemeClr val="tx1"/>
          </a:solidFill>
          <a:latin typeface="+mn-lt"/>
          <a:ea typeface="+mn-ea"/>
          <a:cs typeface="+mn-cs"/>
        </a:defRPr>
      </a:lvl1pPr>
      <a:lvl2pPr marL="495285" algn="l" defTabSz="990570" rtl="0" eaLnBrk="1" latinLnBrk="0" hangingPunct="1">
        <a:defRPr sz="1950" kern="1200">
          <a:solidFill>
            <a:schemeClr val="tx1"/>
          </a:solidFill>
          <a:latin typeface="+mn-lt"/>
          <a:ea typeface="+mn-ea"/>
          <a:cs typeface="+mn-cs"/>
        </a:defRPr>
      </a:lvl2pPr>
      <a:lvl3pPr marL="990570" algn="l" defTabSz="990570" rtl="0" eaLnBrk="1" latinLnBrk="0" hangingPunct="1">
        <a:defRPr sz="1950" kern="1200">
          <a:solidFill>
            <a:schemeClr val="tx1"/>
          </a:solidFill>
          <a:latin typeface="+mn-lt"/>
          <a:ea typeface="+mn-ea"/>
          <a:cs typeface="+mn-cs"/>
        </a:defRPr>
      </a:lvl3pPr>
      <a:lvl4pPr marL="1485854" algn="l" defTabSz="990570" rtl="0" eaLnBrk="1" latinLnBrk="0" hangingPunct="1">
        <a:defRPr sz="1950" kern="1200">
          <a:solidFill>
            <a:schemeClr val="tx1"/>
          </a:solidFill>
          <a:latin typeface="+mn-lt"/>
          <a:ea typeface="+mn-ea"/>
          <a:cs typeface="+mn-cs"/>
        </a:defRPr>
      </a:lvl4pPr>
      <a:lvl5pPr marL="1981139" algn="l" defTabSz="990570" rtl="0" eaLnBrk="1" latinLnBrk="0" hangingPunct="1">
        <a:defRPr sz="1950" kern="1200">
          <a:solidFill>
            <a:schemeClr val="tx1"/>
          </a:solidFill>
          <a:latin typeface="+mn-lt"/>
          <a:ea typeface="+mn-ea"/>
          <a:cs typeface="+mn-cs"/>
        </a:defRPr>
      </a:lvl5pPr>
      <a:lvl6pPr marL="2476424" algn="l" defTabSz="990570" rtl="0" eaLnBrk="1" latinLnBrk="0" hangingPunct="1">
        <a:defRPr sz="1950" kern="1200">
          <a:solidFill>
            <a:schemeClr val="tx1"/>
          </a:solidFill>
          <a:latin typeface="+mn-lt"/>
          <a:ea typeface="+mn-ea"/>
          <a:cs typeface="+mn-cs"/>
        </a:defRPr>
      </a:lvl6pPr>
      <a:lvl7pPr marL="2971709" algn="l" defTabSz="990570" rtl="0" eaLnBrk="1" latinLnBrk="0" hangingPunct="1">
        <a:defRPr sz="1950" kern="1200">
          <a:solidFill>
            <a:schemeClr val="tx1"/>
          </a:solidFill>
          <a:latin typeface="+mn-lt"/>
          <a:ea typeface="+mn-ea"/>
          <a:cs typeface="+mn-cs"/>
        </a:defRPr>
      </a:lvl7pPr>
      <a:lvl8pPr marL="3466993" algn="l" defTabSz="990570" rtl="0" eaLnBrk="1" latinLnBrk="0" hangingPunct="1">
        <a:defRPr sz="1950" kern="1200">
          <a:solidFill>
            <a:schemeClr val="tx1"/>
          </a:solidFill>
          <a:latin typeface="+mn-lt"/>
          <a:ea typeface="+mn-ea"/>
          <a:cs typeface="+mn-cs"/>
        </a:defRPr>
      </a:lvl8pPr>
      <a:lvl9pPr marL="3962278" algn="l" defTabSz="990570" rtl="0" eaLnBrk="1" latinLnBrk="0" hangingPunct="1">
        <a:defRPr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i@weinreich.co.uk"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hyperlink" Target="mailto:foreman@hle.org.uk" TargetMode="External"/><Relationship Id="rId7" Type="http://schemas.openxmlformats.org/officeDocument/2006/relationships/image" Target="../media/image5.jpeg"/><Relationship Id="rId2" Type="http://schemas.openxmlformats.org/officeDocument/2006/relationships/hyperlink" Target="mailto:suggestionbox@hle.org.uk" TargetMode="External"/><Relationship Id="rId1" Type="http://schemas.openxmlformats.org/officeDocument/2006/relationships/slideLayout" Target="../slideLayouts/slideLayout6.xml"/><Relationship Id="rId6" Type="http://schemas.openxmlformats.org/officeDocument/2006/relationships/image" Target="../media/image4.png"/><Relationship Id="rId11" Type="http://schemas.openxmlformats.org/officeDocument/2006/relationships/hyperlink" Target="https://forhighgate.org/events/" TargetMode="External"/><Relationship Id="rId5" Type="http://schemas.openxmlformats.org/officeDocument/2006/relationships/hyperlink" Target="mailto:secretary@hle.org.uk" TargetMode="External"/><Relationship Id="rId10" Type="http://schemas.openxmlformats.org/officeDocument/2006/relationships/hyperlink" Target="http://www.pinkplaques.org/" TargetMode="External"/><Relationship Id="rId4" Type="http://schemas.openxmlformats.org/officeDocument/2006/relationships/hyperlink" Target="mailto:manager@hle.org.uk" TargetMode="External"/><Relationship Id="rId9" Type="http://schemas.openxmlformats.org/officeDocument/2006/relationships/hyperlink" Target="mailto:paula@urban-forest.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EBC678F-62E4-4D67-AF0B-C2E96E44147D}"/>
              </a:ext>
            </a:extLst>
          </p:cNvPr>
          <p:cNvSpPr/>
          <p:nvPr/>
        </p:nvSpPr>
        <p:spPr>
          <a:xfrm>
            <a:off x="438151" y="1440859"/>
            <a:ext cx="5727154" cy="2137701"/>
          </a:xfrm>
          <a:prstGeom prst="rect">
            <a:avLst/>
          </a:prstGeom>
        </p:spPr>
        <p:txBody>
          <a:bodyPr wrap="square">
            <a:spAutoFit/>
          </a:bodyPr>
          <a:lstStyle/>
          <a:p>
            <a:r>
              <a:rPr lang="en-GB" sz="1100" b="1" dirty="0">
                <a:effectLst/>
                <a:ea typeface="Calibri" panose="020F0502020204030204" pitchFamily="34" charset="0"/>
                <a:cs typeface="Arial" panose="020B0604020202020204" pitchFamily="34" charset="0"/>
              </a:rPr>
              <a:t>COMMITTEE CHANGES</a:t>
            </a:r>
            <a:endParaRPr lang="en-GB" sz="1100" dirty="0">
              <a:effectLst/>
              <a:ea typeface="Calibri" panose="020F0502020204030204" pitchFamily="34" charset="0"/>
              <a:cs typeface="Arial" panose="020B0604020202020204" pitchFamily="34" charset="0"/>
            </a:endParaRPr>
          </a:p>
          <a:p>
            <a:r>
              <a:rPr lang="en-GB" sz="1100" dirty="0">
                <a:effectLst/>
                <a:ea typeface="Calibri" panose="020F0502020204030204" pitchFamily="34" charset="0"/>
                <a:cs typeface="Arial" panose="020B0604020202020204" pitchFamily="34" charset="0"/>
              </a:rPr>
              <a:t> </a:t>
            </a:r>
          </a:p>
          <a:p>
            <a:r>
              <a:rPr lang="en-GB" sz="1100" dirty="0">
                <a:effectLst/>
                <a:ea typeface="Calibri" panose="020F0502020204030204" pitchFamily="34" charset="0"/>
                <a:cs typeface="Arial" panose="020B0604020202020204" pitchFamily="34" charset="0"/>
              </a:rPr>
              <a:t>At the first meeting following the AGM the various Officers are elected by the Committee members.  This year the various officers are;</a:t>
            </a:r>
          </a:p>
          <a:p>
            <a:r>
              <a:rPr lang="en-GB" sz="1100" dirty="0">
                <a:effectLst/>
                <a:ea typeface="Calibri" panose="020F0502020204030204" pitchFamily="34" charset="0"/>
                <a:cs typeface="Arial" panose="020B0604020202020204" pitchFamily="34" charset="0"/>
              </a:rPr>
              <a:t> </a:t>
            </a:r>
          </a:p>
          <a:p>
            <a:pPr marL="457200" algn="ctr"/>
            <a:r>
              <a:rPr lang="en-GB" sz="1100" dirty="0">
                <a:effectLst/>
                <a:ea typeface="Calibri" panose="020F0502020204030204" pitchFamily="34" charset="0"/>
                <a:cs typeface="Arial" panose="020B0604020202020204" pitchFamily="34" charset="0"/>
              </a:rPr>
              <a:t>Chair, Martin Narraway: Vice Chair, Pippa Rothenberg; Treasurer, Ian Whitaker; Secretary, Ronnie Day</a:t>
            </a:r>
          </a:p>
          <a:p>
            <a:pPr algn="ctr"/>
            <a:r>
              <a:rPr lang="en-GB" sz="1100" dirty="0">
                <a:effectLst/>
                <a:ea typeface="Calibri" panose="020F0502020204030204" pitchFamily="34" charset="0"/>
                <a:cs typeface="Arial" panose="020B0604020202020204" pitchFamily="34" charset="0"/>
              </a:rPr>
              <a:t> </a:t>
            </a:r>
          </a:p>
          <a:p>
            <a:r>
              <a:rPr lang="en-GB" sz="1100" dirty="0">
                <a:effectLst/>
                <a:ea typeface="Calibri" panose="020F0502020204030204" pitchFamily="34" charset="0"/>
                <a:cs typeface="Arial" panose="020B0604020202020204" pitchFamily="34" charset="0"/>
              </a:rPr>
              <a:t>Widemar Spruijt was co-opted onto the Committee, bringing our number to 9 members.  Widemar moved onto the Estate in 2018, is a professional town planner, member of the Conservation Area Advisory Committee and was runner-up in last year’s election.  </a:t>
            </a:r>
          </a:p>
          <a:p>
            <a:pP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19" name="Title 1"/>
          <p:cNvSpPr txBox="1">
            <a:spLocks/>
          </p:cNvSpPr>
          <p:nvPr/>
        </p:nvSpPr>
        <p:spPr>
          <a:xfrm>
            <a:off x="2160" y="992546"/>
            <a:ext cx="6858000" cy="448313"/>
          </a:xfrm>
          <a:prstGeom prst="rect">
            <a:avLst/>
          </a:prstGeom>
        </p:spPr>
        <p:txBody>
          <a:bodyPr vert="horz" lIns="99060" tIns="49530" rIns="99060" bIns="49530" rtlCol="0" anchor="ctr">
            <a:noAutofit/>
          </a:bodyPr>
          <a:lstStyle/>
          <a:p>
            <a:pPr algn="ctr" defTabSz="990570">
              <a:spcBef>
                <a:spcPct val="0"/>
              </a:spcBef>
              <a:defRPr/>
            </a:pPr>
            <a:endParaRPr lang="en-GB" sz="1950" b="1" dirty="0">
              <a:latin typeface="+mj-lt"/>
              <a:ea typeface="+mj-ea"/>
              <a:cs typeface="+mj-cs"/>
            </a:endParaRPr>
          </a:p>
          <a:p>
            <a:pPr algn="ctr" defTabSz="990570">
              <a:spcBef>
                <a:spcPct val="0"/>
              </a:spcBef>
              <a:defRPr/>
            </a:pPr>
            <a:r>
              <a:rPr lang="en-GB" sz="1950" b="1" dirty="0">
                <a:latin typeface="+mj-lt"/>
                <a:ea typeface="+mj-ea"/>
                <a:cs typeface="+mj-cs"/>
              </a:rPr>
              <a:t>NEWSLETTER JUNE 2022</a:t>
            </a:r>
          </a:p>
        </p:txBody>
      </p:sp>
      <p:sp>
        <p:nvSpPr>
          <p:cNvPr id="9" name="AutoShape 2" descr="https://email.1and1.co.uk/ajax/mail?action=attachment&amp;session=8af6dc2db9664100af98e8e043270cae&amp;folder=default0%2FINBOX&amp;id=1439796330288989364&amp;attachment=2&amp;save=0&amp;filter=1"/>
          <p:cNvSpPr>
            <a:spLocks noChangeAspect="1" noChangeArrowheads="1"/>
          </p:cNvSpPr>
          <p:nvPr/>
        </p:nvSpPr>
        <p:spPr bwMode="auto">
          <a:xfrm>
            <a:off x="-117210" y="-156501"/>
            <a:ext cx="330200" cy="3302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9060" tIns="49530" rIns="99060" bIns="49530" numCol="1" anchor="t" anchorCtr="0" compatLnSpc="1">
            <a:prstTxWarp prst="textNoShape">
              <a:avLst/>
            </a:prstTxWarp>
          </a:bodyPr>
          <a:lstStyle/>
          <a:p>
            <a:endParaRPr lang="en-GB" sz="1950"/>
          </a:p>
        </p:txBody>
      </p:sp>
      <p:pic>
        <p:nvPicPr>
          <p:cNvPr id="11" name="Picture 10" descr="Text&#10;&#10;Description automatically generated with low confidence">
            <a:extLst>
              <a:ext uri="{FF2B5EF4-FFF2-40B4-BE49-F238E27FC236}">
                <a16:creationId xmlns:a16="http://schemas.microsoft.com/office/drawing/2014/main" id="{E137BF5C-A667-4E51-BF10-7446D965CE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150" y="-156501"/>
            <a:ext cx="5981700" cy="1152525"/>
          </a:xfrm>
          <a:prstGeom prst="rect">
            <a:avLst/>
          </a:prstGeom>
        </p:spPr>
      </p:pic>
      <p:sp>
        <p:nvSpPr>
          <p:cNvPr id="8" name="TextBox 7">
            <a:extLst>
              <a:ext uri="{FF2B5EF4-FFF2-40B4-BE49-F238E27FC236}">
                <a16:creationId xmlns:a16="http://schemas.microsoft.com/office/drawing/2014/main" id="{62648FE8-95BF-4133-A584-BACE650817FB}"/>
              </a:ext>
            </a:extLst>
          </p:cNvPr>
          <p:cNvSpPr txBox="1"/>
          <p:nvPr/>
        </p:nvSpPr>
        <p:spPr>
          <a:xfrm>
            <a:off x="3738492" y="3439071"/>
            <a:ext cx="2803871" cy="2292935"/>
          </a:xfrm>
          <a:prstGeom prst="rect">
            <a:avLst/>
          </a:prstGeom>
          <a:noFill/>
        </p:spPr>
        <p:txBody>
          <a:bodyPr wrap="square">
            <a:spAutoFit/>
          </a:bodyPr>
          <a:lstStyle/>
          <a:p>
            <a:pPr algn="ctr"/>
            <a:r>
              <a:rPr lang="en-GB" sz="1100" b="1" dirty="0">
                <a:effectLst/>
                <a:ea typeface="Calibri" panose="020F0502020204030204" pitchFamily="34" charset="0"/>
              </a:rPr>
              <a:t>HOLLY LODGE ESTATE SUMMER PARTY</a:t>
            </a:r>
          </a:p>
          <a:p>
            <a:pPr algn="ctr"/>
            <a:endParaRPr lang="en-GB" sz="1100" b="1" dirty="0">
              <a:effectLst/>
              <a:ea typeface="Calibri" panose="020F0502020204030204" pitchFamily="34" charset="0"/>
            </a:endParaRPr>
          </a:p>
          <a:p>
            <a:r>
              <a:rPr lang="en-GB" sz="1100" dirty="0">
                <a:effectLst/>
                <a:latin typeface="Calibri" panose="020F0502020204030204" pitchFamily="34" charset="0"/>
                <a:ea typeface="Calibri" panose="020F0502020204030204" pitchFamily="34" charset="0"/>
              </a:rPr>
              <a:t>We are </a:t>
            </a:r>
            <a:r>
              <a:rPr lang="en-GB" sz="1100" dirty="0">
                <a:latin typeface="Calibri" panose="020F0502020204030204" pitchFamily="34" charset="0"/>
                <a:ea typeface="Calibri" panose="020F0502020204030204" pitchFamily="34" charset="0"/>
              </a:rPr>
              <a:t>looking forward to welcoming all residents to join us for our first Summer Party after a two years absence.</a:t>
            </a:r>
          </a:p>
          <a:p>
            <a:r>
              <a:rPr lang="en-GB" sz="1100" dirty="0">
                <a:latin typeface="Calibri" panose="020F0502020204030204" pitchFamily="34" charset="0"/>
                <a:ea typeface="Calibri" panose="020F0502020204030204" pitchFamily="34" charset="0"/>
              </a:rPr>
              <a:t>It will take place on the </a:t>
            </a:r>
            <a:r>
              <a:rPr lang="en-GB" sz="1100" b="1" dirty="0">
                <a:latin typeface="Calibri" panose="020F0502020204030204" pitchFamily="34" charset="0"/>
                <a:ea typeface="Calibri" panose="020F0502020204030204" pitchFamily="34" charset="0"/>
              </a:rPr>
              <a:t>26</a:t>
            </a:r>
            <a:r>
              <a:rPr lang="en-GB" sz="1100" b="1" baseline="30000" dirty="0">
                <a:latin typeface="Calibri" panose="020F0502020204030204" pitchFamily="34" charset="0"/>
                <a:ea typeface="Calibri" panose="020F0502020204030204" pitchFamily="34" charset="0"/>
              </a:rPr>
              <a:t>th</a:t>
            </a:r>
            <a:r>
              <a:rPr lang="en-GB" sz="1100" b="1" dirty="0">
                <a:latin typeface="Calibri" panose="020F0502020204030204" pitchFamily="34" charset="0"/>
                <a:ea typeface="Calibri" panose="020F0502020204030204" pitchFamily="34" charset="0"/>
              </a:rPr>
              <a:t> of June from 12 noon to 5pm.  </a:t>
            </a:r>
            <a:r>
              <a:rPr lang="en-GB" sz="1100" dirty="0">
                <a:latin typeface="Calibri" panose="020F0502020204030204" pitchFamily="34" charset="0"/>
                <a:ea typeface="Calibri" panose="020F0502020204030204" pitchFamily="34" charset="0"/>
              </a:rPr>
              <a:t>All residents are welcome to enjoy music, kids games and entertainment. It will take place in </a:t>
            </a:r>
            <a:r>
              <a:rPr lang="en-GB" sz="1100" b="1" dirty="0">
                <a:latin typeface="Calibri" panose="020F0502020204030204" pitchFamily="34" charset="0"/>
                <a:ea typeface="Calibri" panose="020F0502020204030204" pitchFamily="34" charset="0"/>
              </a:rPr>
              <a:t>Holly Lodge Gardens</a:t>
            </a:r>
            <a:r>
              <a:rPr lang="en-GB" sz="1100" dirty="0">
                <a:latin typeface="Calibri" panose="020F0502020204030204" pitchFamily="34" charset="0"/>
                <a:ea typeface="Calibri" panose="020F0502020204030204" pitchFamily="34" charset="0"/>
              </a:rPr>
              <a:t>.</a:t>
            </a:r>
          </a:p>
          <a:p>
            <a:r>
              <a:rPr lang="en-GB" sz="1100" dirty="0">
                <a:latin typeface="Calibri" panose="020F0502020204030204" pitchFamily="34" charset="0"/>
                <a:ea typeface="Calibri" panose="020F0502020204030204" pitchFamily="34" charset="0"/>
              </a:rPr>
              <a:t>If you want to participate or you know someone who might, please contact Li via email:</a:t>
            </a:r>
            <a:endParaRPr lang="en-GB" sz="1100" dirty="0">
              <a:effectLst/>
              <a:latin typeface="Calibri" panose="020F0502020204030204" pitchFamily="34" charset="0"/>
              <a:ea typeface="Calibri" panose="020F0502020204030204" pitchFamily="34" charset="0"/>
            </a:endParaRPr>
          </a:p>
          <a:p>
            <a:pPr algn="ctr"/>
            <a:r>
              <a:rPr lang="en-GB" sz="1100" b="1" dirty="0">
                <a:latin typeface="Arial" panose="020B0604020202020204" pitchFamily="34" charset="0"/>
                <a:cs typeface="Arial" panose="020B0604020202020204" pitchFamily="34" charset="0"/>
                <a:hlinkClick r:id="rId3"/>
              </a:rPr>
              <a:t>li@weinreich.co.uk</a:t>
            </a:r>
            <a:endParaRPr lang="en-GB" sz="1100" b="1"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2406532A-7B1F-4290-A1E7-EA53D023E123}"/>
              </a:ext>
            </a:extLst>
          </p:cNvPr>
          <p:cNvSpPr/>
          <p:nvPr/>
        </p:nvSpPr>
        <p:spPr>
          <a:xfrm>
            <a:off x="297562" y="5999857"/>
            <a:ext cx="3134866" cy="24652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solidFill>
                  <a:schemeClr val="tx1"/>
                </a:solidFill>
                <a:effectLst/>
                <a:ea typeface="Calibri" panose="020F0502020204030204" pitchFamily="34" charset="0"/>
                <a:cs typeface="Arial" panose="020B0604020202020204" pitchFamily="34" charset="0"/>
              </a:rPr>
              <a:t>CELEBRATE THE LIFE OF SAMUEL TAYLOR COLERIDGE: THE SAGE OF HIGHGATE</a:t>
            </a:r>
          </a:p>
          <a:p>
            <a:pPr algn="ctr"/>
            <a:r>
              <a:rPr lang="en-GB" sz="1100" dirty="0">
                <a:solidFill>
                  <a:schemeClr val="tx1"/>
                </a:solidFill>
                <a:effectLst/>
                <a:ea typeface="Calibri" panose="020F0502020204030204" pitchFamily="34" charset="0"/>
                <a:cs typeface="Arial" panose="020B0604020202020204" pitchFamily="34" charset="0"/>
              </a:rPr>
              <a:t>By Beth Shaw and Martin </a:t>
            </a:r>
            <a:r>
              <a:rPr lang="en-GB" sz="1100" dirty="0" err="1">
                <a:solidFill>
                  <a:schemeClr val="tx1"/>
                </a:solidFill>
                <a:effectLst/>
                <a:ea typeface="Calibri" panose="020F0502020204030204" pitchFamily="34" charset="0"/>
                <a:cs typeface="Arial" panose="020B0604020202020204" pitchFamily="34" charset="0"/>
              </a:rPr>
              <a:t>Bould</a:t>
            </a:r>
            <a:endParaRPr lang="en-GB" sz="1100" dirty="0">
              <a:solidFill>
                <a:schemeClr val="tx1"/>
              </a:solidFill>
              <a:effectLst/>
              <a:ea typeface="Calibri" panose="020F0502020204030204" pitchFamily="34" charset="0"/>
              <a:cs typeface="Arial" panose="020B0604020202020204" pitchFamily="34" charset="0"/>
            </a:endParaRPr>
          </a:p>
          <a:p>
            <a:pPr algn="ctr"/>
            <a:r>
              <a:rPr lang="en-GB" sz="1100" b="1" dirty="0">
                <a:solidFill>
                  <a:schemeClr val="tx1"/>
                </a:solidFill>
                <a:effectLst/>
                <a:ea typeface="Calibri" panose="020F0502020204030204" pitchFamily="34" charset="0"/>
                <a:cs typeface="Arial" panose="020B0604020202020204" pitchFamily="34" charset="0"/>
              </a:rPr>
              <a:t> </a:t>
            </a:r>
            <a:endParaRPr lang="en-GB" sz="1100" dirty="0">
              <a:solidFill>
                <a:schemeClr val="tx1"/>
              </a:solidFill>
              <a:effectLst/>
              <a:ea typeface="Calibri" panose="020F0502020204030204" pitchFamily="34" charset="0"/>
              <a:cs typeface="Arial" panose="020B0604020202020204" pitchFamily="34" charset="0"/>
            </a:endParaRPr>
          </a:p>
          <a:p>
            <a:pPr algn="ctr"/>
            <a:r>
              <a:rPr lang="en-GB" sz="1100" dirty="0">
                <a:solidFill>
                  <a:schemeClr val="tx1"/>
                </a:solidFill>
                <a:effectLst/>
                <a:ea typeface="Calibri" panose="020F0502020204030204" pitchFamily="34" charset="0"/>
                <a:cs typeface="Arial" panose="020B0604020202020204" pitchFamily="34" charset="0"/>
              </a:rPr>
              <a:t>Come and take part in reading this hilarious panto version of Coleridge’s life (or just come to cheer and boo). It’s riotous but very scholarly (this </a:t>
            </a:r>
            <a:r>
              <a:rPr lang="en-GB" sz="1100" i="1" dirty="0">
                <a:solidFill>
                  <a:schemeClr val="tx1"/>
                </a:solidFill>
                <a:effectLst/>
                <a:ea typeface="Calibri" panose="020F0502020204030204" pitchFamily="34" charset="0"/>
                <a:cs typeface="Arial" panose="020B0604020202020204" pitchFamily="34" charset="0"/>
              </a:rPr>
              <a:t>is</a:t>
            </a:r>
            <a:r>
              <a:rPr lang="en-GB" sz="1100" dirty="0">
                <a:solidFill>
                  <a:schemeClr val="tx1"/>
                </a:solidFill>
                <a:effectLst/>
                <a:ea typeface="Calibri" panose="020F0502020204030204" pitchFamily="34" charset="0"/>
                <a:cs typeface="Arial" panose="020B0604020202020204" pitchFamily="34" charset="0"/>
              </a:rPr>
              <a:t> Highgate) and it’s FREE!</a:t>
            </a:r>
          </a:p>
          <a:p>
            <a:pPr algn="ctr"/>
            <a:endParaRPr lang="en-GB" sz="1100" dirty="0">
              <a:solidFill>
                <a:schemeClr val="tx1"/>
              </a:solidFill>
              <a:effectLst/>
              <a:ea typeface="Calibri" panose="020F0502020204030204" pitchFamily="34" charset="0"/>
              <a:cs typeface="Arial" panose="020B0604020202020204" pitchFamily="34" charset="0"/>
            </a:endParaRPr>
          </a:p>
          <a:p>
            <a:pPr algn="ctr"/>
            <a:r>
              <a:rPr lang="en-GB" sz="1100" dirty="0">
                <a:solidFill>
                  <a:schemeClr val="tx1"/>
                </a:solidFill>
                <a:effectLst/>
                <a:ea typeface="Times New Roman" panose="02020603050405020304" pitchFamily="18" charset="0"/>
                <a:cs typeface="Arial" panose="020B0604020202020204" pitchFamily="34" charset="0"/>
              </a:rPr>
              <a:t> </a:t>
            </a:r>
            <a:r>
              <a:rPr lang="en-GB" sz="1100" b="1" dirty="0">
                <a:solidFill>
                  <a:schemeClr val="tx1"/>
                </a:solidFill>
                <a:effectLst/>
                <a:ea typeface="Calibri" panose="020F0502020204030204" pitchFamily="34" charset="0"/>
                <a:cs typeface="Arial" panose="020B0604020202020204" pitchFamily="34" charset="0"/>
              </a:rPr>
              <a:t>At the Holly Lodge Community Centre, </a:t>
            </a:r>
            <a:endParaRPr lang="en-GB" sz="1100" dirty="0">
              <a:solidFill>
                <a:schemeClr val="tx1"/>
              </a:solidFill>
              <a:effectLst/>
              <a:ea typeface="Calibri" panose="020F0502020204030204" pitchFamily="34" charset="0"/>
              <a:cs typeface="Arial" panose="020B0604020202020204" pitchFamily="34" charset="0"/>
            </a:endParaRPr>
          </a:p>
          <a:p>
            <a:pPr algn="ctr"/>
            <a:r>
              <a:rPr lang="en-GB" sz="1100" b="1" dirty="0">
                <a:solidFill>
                  <a:schemeClr val="tx1"/>
                </a:solidFill>
                <a:effectLst/>
                <a:ea typeface="Calibri" panose="020F0502020204030204" pitchFamily="34" charset="0"/>
                <a:cs typeface="Arial" panose="020B0604020202020204" pitchFamily="34" charset="0"/>
              </a:rPr>
              <a:t>30 Makepeace Avenue</a:t>
            </a:r>
            <a:endParaRPr lang="en-GB" sz="1100" dirty="0">
              <a:solidFill>
                <a:schemeClr val="tx1"/>
              </a:solidFill>
              <a:effectLst/>
              <a:ea typeface="Calibri" panose="020F0502020204030204" pitchFamily="34" charset="0"/>
              <a:cs typeface="Arial" panose="020B0604020202020204" pitchFamily="34" charset="0"/>
            </a:endParaRPr>
          </a:p>
          <a:p>
            <a:pPr algn="ctr"/>
            <a:r>
              <a:rPr lang="en-GB" sz="1100" b="1" dirty="0">
                <a:solidFill>
                  <a:schemeClr val="tx1"/>
                </a:solidFill>
                <a:effectLst/>
                <a:ea typeface="Calibri" panose="020F0502020204030204" pitchFamily="34" charset="0"/>
                <a:cs typeface="Arial" panose="020B0604020202020204" pitchFamily="34" charset="0"/>
              </a:rPr>
              <a:t>Tuesday 28</a:t>
            </a:r>
            <a:r>
              <a:rPr lang="en-GB" sz="1100" b="1" baseline="30000" dirty="0">
                <a:solidFill>
                  <a:schemeClr val="tx1"/>
                </a:solidFill>
                <a:effectLst/>
                <a:ea typeface="Calibri" panose="020F0502020204030204" pitchFamily="34" charset="0"/>
                <a:cs typeface="Arial" panose="020B0604020202020204" pitchFamily="34" charset="0"/>
              </a:rPr>
              <a:t>th </a:t>
            </a:r>
            <a:r>
              <a:rPr lang="en-GB" sz="1100" b="1" dirty="0">
                <a:solidFill>
                  <a:schemeClr val="tx1"/>
                </a:solidFill>
                <a:effectLst/>
                <a:ea typeface="Calibri" panose="020F0502020204030204" pitchFamily="34" charset="0"/>
                <a:cs typeface="Arial" panose="020B0604020202020204" pitchFamily="34" charset="0"/>
              </a:rPr>
              <a:t>June</a:t>
            </a:r>
            <a:endParaRPr lang="en-GB" sz="1100" dirty="0">
              <a:solidFill>
                <a:schemeClr val="tx1"/>
              </a:solidFill>
              <a:effectLst/>
              <a:ea typeface="Calibri" panose="020F0502020204030204" pitchFamily="34" charset="0"/>
              <a:cs typeface="Arial" panose="020B0604020202020204" pitchFamily="34" charset="0"/>
            </a:endParaRPr>
          </a:p>
          <a:p>
            <a:pPr algn="ctr"/>
            <a:r>
              <a:rPr lang="en-GB" sz="1100" b="1" dirty="0">
                <a:solidFill>
                  <a:schemeClr val="tx1"/>
                </a:solidFill>
                <a:effectLst/>
                <a:ea typeface="Calibri" panose="020F0502020204030204" pitchFamily="34" charset="0"/>
                <a:cs typeface="Arial" panose="020B0604020202020204" pitchFamily="34" charset="0"/>
              </a:rPr>
              <a:t>7.00-9.00pm </a:t>
            </a:r>
            <a:endParaRPr lang="en-GB" sz="1100" dirty="0">
              <a:solidFill>
                <a:schemeClr val="tx1"/>
              </a:solidFill>
              <a:effectLst/>
              <a:ea typeface="Calibri" panose="020F0502020204030204" pitchFamily="34" charset="0"/>
              <a:cs typeface="Arial" panose="020B0604020202020204" pitchFamily="34" charset="0"/>
            </a:endParaRPr>
          </a:p>
          <a:p>
            <a:pPr algn="ctr"/>
            <a:r>
              <a:rPr lang="en-GB" sz="1100" b="1" dirty="0">
                <a:solidFill>
                  <a:schemeClr val="tx1"/>
                </a:solidFill>
                <a:effectLst/>
                <a:ea typeface="Calibri" panose="020F0502020204030204" pitchFamily="34" charset="0"/>
                <a:cs typeface="Arial" panose="020B0604020202020204" pitchFamily="34" charset="0"/>
              </a:rPr>
              <a:t>Wine, soft drinks and nibbles!</a:t>
            </a:r>
            <a:endParaRPr lang="en-GB" sz="1100" dirty="0">
              <a:solidFill>
                <a:schemeClr val="tx1"/>
              </a:solidFill>
              <a:effectLst/>
              <a:ea typeface="Calibri" panose="020F0502020204030204" pitchFamily="34" charset="0"/>
              <a:cs typeface="Arial" panose="020B0604020202020204" pitchFamily="34" charset="0"/>
            </a:endParaRPr>
          </a:p>
          <a:p>
            <a:endParaRPr lang="en-GB" sz="1800" dirty="0">
              <a:solidFill>
                <a:schemeClr val="tx1"/>
              </a:solidFill>
              <a:effectLst/>
              <a:latin typeface="Calibri" panose="020F0502020204030204" pitchFamily="34" charset="0"/>
              <a:ea typeface="Calibri" panose="020F0502020204030204" pitchFamily="34" charset="0"/>
            </a:endParaRPr>
          </a:p>
          <a:p>
            <a:endParaRPr lang="en-GB" sz="1800" dirty="0">
              <a:solidFill>
                <a:schemeClr val="tx1"/>
              </a:solidFill>
              <a:effectLst/>
              <a:latin typeface="Calibri" panose="020F050202020403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A891C669-F2F7-4FA9-AE83-14DB782A5973}"/>
              </a:ext>
            </a:extLst>
          </p:cNvPr>
          <p:cNvSpPr/>
          <p:nvPr/>
        </p:nvSpPr>
        <p:spPr>
          <a:xfrm>
            <a:off x="3573016" y="6021606"/>
            <a:ext cx="2736304" cy="11419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n>
                <a:solidFill>
                  <a:schemeClr val="bg1"/>
                </a:solidFill>
              </a:ln>
              <a:solidFill>
                <a:schemeClr val="bg1"/>
              </a:solidFill>
            </a:endParaRPr>
          </a:p>
        </p:txBody>
      </p:sp>
      <p:sp>
        <p:nvSpPr>
          <p:cNvPr id="6" name="Rectangle 5">
            <a:extLst>
              <a:ext uri="{FF2B5EF4-FFF2-40B4-BE49-F238E27FC236}">
                <a16:creationId xmlns:a16="http://schemas.microsoft.com/office/drawing/2014/main" id="{752F9CAE-E19C-4132-9421-F90A00D30D83}"/>
              </a:ext>
            </a:extLst>
          </p:cNvPr>
          <p:cNvSpPr/>
          <p:nvPr/>
        </p:nvSpPr>
        <p:spPr>
          <a:xfrm>
            <a:off x="438150" y="8647446"/>
            <a:ext cx="5871170" cy="8318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ea typeface="+mn-ea"/>
                <a:cs typeface="Arial" panose="020B0604020202020204" pitchFamily="34" charset="0"/>
              </a:rPr>
              <a:t>MAINTENANCE ON THE ESTATE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i="0" u="none" strike="noStrike" kern="1200" cap="none" spc="0" normalizeH="0" baseline="0" noProof="0" dirty="0">
                <a:ln>
                  <a:noFill/>
                </a:ln>
                <a:solidFill>
                  <a:prstClr val="black"/>
                </a:solidFill>
                <a:effectLst/>
                <a:uLnTx/>
                <a:uFillTx/>
                <a:ea typeface="+mn-ea"/>
                <a:cs typeface="Arial" panose="020B0604020202020204" pitchFamily="34" charset="0"/>
              </a:rPr>
              <a:t>Work has started on the gates and will continue for</a:t>
            </a:r>
            <a:r>
              <a:rPr lang="en-GB" sz="1100" dirty="0">
                <a:solidFill>
                  <a:prstClr val="black"/>
                </a:solidFill>
                <a:cs typeface="Arial" panose="020B0604020202020204" pitchFamily="34" charset="0"/>
              </a:rPr>
              <a:t> the next 12 weeks, we hope this will not only make the Estate look good but hopefully also make the pedestrian gates easier to open and close, this will help security and prevent bikes from using the pedestrian gates.</a:t>
            </a:r>
            <a:endParaRPr kumimoji="0" lang="en-GB" sz="1100" i="0" u="none" strike="noStrike" kern="1200" cap="none" spc="0" normalizeH="0" baseline="0" noProof="0" dirty="0">
              <a:ln>
                <a:noFill/>
              </a:ln>
              <a:solidFill>
                <a:prstClr val="black"/>
              </a:solidFill>
              <a:effectLst/>
              <a:uLnTx/>
              <a:uFillTx/>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latin typeface="Arial" panose="020B0604020202020204" pitchFamily="34" charset="0"/>
                <a:cs typeface="Arial" panose="020B0604020202020204" pitchFamily="34" charset="0"/>
              </a:rPr>
              <a:t>PARKING PERMITS</a:t>
            </a:r>
          </a:p>
        </p:txBody>
      </p:sp>
      <p:pic>
        <p:nvPicPr>
          <p:cNvPr id="13" name="Picture 12" descr="A picture containing clothing, person&#10;&#10;Description automatically generated">
            <a:extLst>
              <a:ext uri="{FF2B5EF4-FFF2-40B4-BE49-F238E27FC236}">
                <a16:creationId xmlns:a16="http://schemas.microsoft.com/office/drawing/2014/main" id="{9E5C6B45-FE87-8A10-4467-958C9CE777D7}"/>
              </a:ext>
            </a:extLst>
          </p:cNvPr>
          <p:cNvPicPr>
            <a:picLocks noChangeAspect="1"/>
          </p:cNvPicPr>
          <p:nvPr/>
        </p:nvPicPr>
        <p:blipFill rotWithShape="1">
          <a:blip r:embed="rId4">
            <a:extLst>
              <a:ext uri="{28A0092B-C50C-407E-A947-70E740481C1C}">
                <a14:useLocalDpi xmlns:a14="http://schemas.microsoft.com/office/drawing/2010/main" val="0"/>
              </a:ext>
            </a:extLst>
          </a:blip>
          <a:srcRect t="9300" b="-9300"/>
          <a:stretch/>
        </p:blipFill>
        <p:spPr>
          <a:xfrm>
            <a:off x="3717032" y="5999857"/>
            <a:ext cx="2702818" cy="2902358"/>
          </a:xfrm>
          <a:prstGeom prst="rect">
            <a:avLst/>
          </a:prstGeom>
        </p:spPr>
      </p:pic>
      <p:sp>
        <p:nvSpPr>
          <p:cNvPr id="4" name="Rectangle 3">
            <a:extLst>
              <a:ext uri="{FF2B5EF4-FFF2-40B4-BE49-F238E27FC236}">
                <a16:creationId xmlns:a16="http://schemas.microsoft.com/office/drawing/2014/main" id="{0A3FEB0E-B232-DE79-391D-3DB9AC0E706C}"/>
              </a:ext>
            </a:extLst>
          </p:cNvPr>
          <p:cNvSpPr/>
          <p:nvPr/>
        </p:nvSpPr>
        <p:spPr>
          <a:xfrm>
            <a:off x="620688" y="3440832"/>
            <a:ext cx="2952328" cy="22322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a:extLst>
              <a:ext uri="{FF2B5EF4-FFF2-40B4-BE49-F238E27FC236}">
                <a16:creationId xmlns:a16="http://schemas.microsoft.com/office/drawing/2014/main" id="{73B7E200-B9C6-BC97-50CB-33D1CABE2E18}"/>
              </a:ext>
            </a:extLst>
          </p:cNvPr>
          <p:cNvPicPr>
            <a:picLocks noChangeAspect="1"/>
          </p:cNvPicPr>
          <p:nvPr/>
        </p:nvPicPr>
        <p:blipFill>
          <a:blip r:embed="rId5"/>
          <a:stretch>
            <a:fillRect/>
          </a:stretch>
        </p:blipFill>
        <p:spPr>
          <a:xfrm>
            <a:off x="438150" y="3479123"/>
            <a:ext cx="3117805" cy="2376263"/>
          </a:xfrm>
          <a:prstGeom prst="rect">
            <a:avLst/>
          </a:prstGeom>
        </p:spPr>
      </p:pic>
    </p:spTree>
    <p:extLst>
      <p:ext uri="{BB962C8B-B14F-4D97-AF65-F5344CB8AC3E}">
        <p14:creationId xmlns:p14="http://schemas.microsoft.com/office/powerpoint/2010/main" val="4196239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80085-B37B-43D3-B311-4E393B943C09}"/>
              </a:ext>
            </a:extLst>
          </p:cNvPr>
          <p:cNvSpPr txBox="1"/>
          <p:nvPr/>
        </p:nvSpPr>
        <p:spPr>
          <a:xfrm>
            <a:off x="476672" y="7903274"/>
            <a:ext cx="5976664" cy="461665"/>
          </a:xfrm>
          <a:prstGeom prst="rect">
            <a:avLst/>
          </a:prstGeom>
          <a:noFill/>
          <a:ln>
            <a:solidFill>
              <a:schemeClr val="tx1"/>
            </a:solidFill>
          </a:ln>
        </p:spPr>
        <p:txBody>
          <a:bodyPr wrap="square" rtlCol="0">
            <a:spAutoFit/>
          </a:bodyPr>
          <a:lstStyle/>
          <a:p>
            <a:pPr algn="ctr"/>
            <a:r>
              <a:rPr lang="en-US" sz="1200" dirty="0">
                <a:effectLst/>
                <a:ea typeface="MS Mincho" panose="02020609040205080304" pitchFamily="49" charset="-128"/>
                <a:cs typeface="Times New Roman" panose="02020603050405020304" pitchFamily="18" charset="0"/>
              </a:rPr>
              <a:t>   </a:t>
            </a:r>
            <a:r>
              <a:rPr lang="en-US" sz="1200" b="1" dirty="0">
                <a:effectLst/>
                <a:ea typeface="MS Mincho" panose="02020609040205080304" pitchFamily="49" charset="-128"/>
                <a:cs typeface="Times New Roman" panose="02020603050405020304" pitchFamily="18" charset="0"/>
              </a:rPr>
              <a:t>Be sure to use the SUGGESTION BOX email for your comments:  </a:t>
            </a:r>
            <a:r>
              <a:rPr lang="en-GB" sz="1200" b="1" u="sng" dirty="0">
                <a:solidFill>
                  <a:srgbClr val="0000FF"/>
                </a:solidFill>
                <a:effectLst/>
                <a:ea typeface="MS Mincho" panose="02020609040205080304" pitchFamily="49" charset="-128"/>
                <a:cs typeface="Times New Roman" panose="02020603050405020304" pitchFamily="18" charset="0"/>
                <a:hlinkClick r:id="rId2"/>
              </a:rPr>
              <a:t>suggestionbox@hle.org.uk</a:t>
            </a:r>
            <a:endParaRPr lang="en-GB" sz="1200" dirty="0">
              <a:effectLst/>
              <a:ea typeface="MS Mincho" panose="02020609040205080304" pitchFamily="49" charset="-128"/>
              <a:cs typeface="Times New Roman" panose="02020603050405020304" pitchFamily="18" charset="0"/>
            </a:endParaRPr>
          </a:p>
        </p:txBody>
      </p:sp>
      <p:sp>
        <p:nvSpPr>
          <p:cNvPr id="9" name="TextBox 8">
            <a:extLst>
              <a:ext uri="{FF2B5EF4-FFF2-40B4-BE49-F238E27FC236}">
                <a16:creationId xmlns:a16="http://schemas.microsoft.com/office/drawing/2014/main" id="{C536A81D-7102-4C32-A880-5B6350CFE0A1}"/>
              </a:ext>
            </a:extLst>
          </p:cNvPr>
          <p:cNvSpPr txBox="1"/>
          <p:nvPr/>
        </p:nvSpPr>
        <p:spPr>
          <a:xfrm>
            <a:off x="461904" y="8431233"/>
            <a:ext cx="5991432" cy="1203406"/>
          </a:xfrm>
          <a:prstGeom prst="rect">
            <a:avLst/>
          </a:prstGeom>
          <a:noFill/>
          <a:ln>
            <a:solidFill>
              <a:schemeClr val="tx1"/>
            </a:solidFill>
          </a:ln>
        </p:spPr>
        <p:txBody>
          <a:bodyPr wrap="square" rtlCol="0">
            <a:spAutoFit/>
          </a:bodyPr>
          <a:lstStyle/>
          <a:p>
            <a:pPr lvl="0" algn="ctr" eaLnBrk="0" fontAlgn="base" hangingPunct="0">
              <a:lnSpc>
                <a:spcPts val="800"/>
              </a:lnSpc>
              <a:spcBef>
                <a:spcPct val="0"/>
              </a:spcBef>
              <a:spcAft>
                <a:spcPct val="0"/>
              </a:spcAft>
            </a:pPr>
            <a:endParaRPr lang="en-US" altLang="zh-CN" sz="1000" dirty="0"/>
          </a:p>
          <a:p>
            <a:pPr lvl="0" algn="ctr" eaLnBrk="0" fontAlgn="base" hangingPunct="0">
              <a:lnSpc>
                <a:spcPts val="800"/>
              </a:lnSpc>
              <a:spcBef>
                <a:spcPct val="0"/>
              </a:spcBef>
              <a:spcAft>
                <a:spcPts val="200"/>
              </a:spcAft>
            </a:pPr>
            <a:r>
              <a:rPr lang="en-US" altLang="zh-CN" sz="1100" dirty="0"/>
              <a:t>HLE FOREMAN – Gerry Hartigan:</a:t>
            </a:r>
            <a:endParaRPr lang="en-GB" altLang="zh-CN" sz="1100" dirty="0"/>
          </a:p>
          <a:p>
            <a:pPr lvl="0" algn="ctr" eaLnBrk="0" fontAlgn="base" hangingPunct="0">
              <a:lnSpc>
                <a:spcPts val="800"/>
              </a:lnSpc>
              <a:spcBef>
                <a:spcPct val="0"/>
              </a:spcBef>
              <a:spcAft>
                <a:spcPct val="0"/>
              </a:spcAft>
            </a:pPr>
            <a:r>
              <a:rPr lang="en-US" altLang="zh-CN" sz="1100" dirty="0"/>
              <a:t>Mobile phone: 07447 869570	Email: </a:t>
            </a:r>
            <a:r>
              <a:rPr lang="en-US" altLang="zh-CN" sz="1100" dirty="0">
                <a:hlinkClick r:id="rId3"/>
              </a:rPr>
              <a:t>foreman@hle.org.uk</a:t>
            </a:r>
            <a:r>
              <a:rPr lang="en-US" altLang="zh-CN" sz="1100" dirty="0"/>
              <a:t> </a:t>
            </a:r>
            <a:endParaRPr lang="en-GB" altLang="zh-CN" sz="1100" dirty="0"/>
          </a:p>
          <a:p>
            <a:pPr lvl="0" algn="ctr" eaLnBrk="0" fontAlgn="base" hangingPunct="0">
              <a:lnSpc>
                <a:spcPts val="800"/>
              </a:lnSpc>
              <a:spcBef>
                <a:spcPct val="0"/>
              </a:spcBef>
              <a:spcAft>
                <a:spcPct val="0"/>
              </a:spcAft>
            </a:pPr>
            <a:endParaRPr lang="en-US" altLang="zh-CN" sz="1100" dirty="0"/>
          </a:p>
          <a:p>
            <a:pPr lvl="0" algn="ctr" eaLnBrk="0" fontAlgn="base" hangingPunct="0">
              <a:lnSpc>
                <a:spcPts val="800"/>
              </a:lnSpc>
              <a:spcBef>
                <a:spcPct val="0"/>
              </a:spcBef>
              <a:spcAft>
                <a:spcPts val="200"/>
              </a:spcAft>
            </a:pPr>
            <a:r>
              <a:rPr lang="en-US" altLang="zh-CN" sz="1100" dirty="0"/>
              <a:t>HLE MANAGER – : Antonia Pereira</a:t>
            </a:r>
            <a:endParaRPr lang="en-GB" altLang="zh-CN" sz="1100" dirty="0"/>
          </a:p>
          <a:p>
            <a:pPr lvl="0" algn="ctr" eaLnBrk="0" fontAlgn="base" hangingPunct="0">
              <a:lnSpc>
                <a:spcPts val="800"/>
              </a:lnSpc>
              <a:spcBef>
                <a:spcPct val="0"/>
              </a:spcBef>
              <a:spcAft>
                <a:spcPct val="0"/>
              </a:spcAft>
            </a:pPr>
            <a:r>
              <a:rPr lang="en-US" altLang="zh-CN" sz="1100" dirty="0"/>
              <a:t>Office: 0203 538 4454  Mobile phone: 07731 301119  Email: </a:t>
            </a:r>
            <a:r>
              <a:rPr lang="en-US" altLang="zh-CN" sz="1100" dirty="0">
                <a:hlinkClick r:id="rId4"/>
              </a:rPr>
              <a:t>manager@hle.org.uk</a:t>
            </a:r>
            <a:r>
              <a:rPr lang="en-US" altLang="zh-CN" sz="1100" dirty="0"/>
              <a:t> </a:t>
            </a:r>
            <a:endParaRPr lang="en-GB" altLang="zh-CN" sz="1100" dirty="0"/>
          </a:p>
          <a:p>
            <a:pPr lvl="0" algn="ctr" eaLnBrk="0" fontAlgn="base" hangingPunct="0">
              <a:lnSpc>
                <a:spcPts val="800"/>
              </a:lnSpc>
              <a:spcBef>
                <a:spcPct val="0"/>
              </a:spcBef>
              <a:spcAft>
                <a:spcPct val="0"/>
              </a:spcAft>
            </a:pPr>
            <a:endParaRPr lang="en-US" altLang="zh-CN" sz="1100" dirty="0"/>
          </a:p>
          <a:p>
            <a:pPr lvl="0" algn="ctr" eaLnBrk="0" fontAlgn="base" hangingPunct="0">
              <a:lnSpc>
                <a:spcPts val="800"/>
              </a:lnSpc>
              <a:spcBef>
                <a:spcPct val="0"/>
              </a:spcBef>
              <a:spcAft>
                <a:spcPts val="200"/>
              </a:spcAft>
            </a:pPr>
            <a:r>
              <a:rPr lang="en-US" altLang="zh-CN" sz="1100" dirty="0"/>
              <a:t>HLE COMMITTEE SECRETARY – Ronnie Day:</a:t>
            </a:r>
            <a:endParaRPr lang="en-GB" altLang="zh-CN" sz="1100" dirty="0"/>
          </a:p>
          <a:p>
            <a:pPr lvl="0" algn="ctr" eaLnBrk="0" fontAlgn="base" hangingPunct="0">
              <a:lnSpc>
                <a:spcPts val="800"/>
              </a:lnSpc>
              <a:spcBef>
                <a:spcPct val="0"/>
              </a:spcBef>
              <a:spcAft>
                <a:spcPct val="0"/>
              </a:spcAft>
            </a:pPr>
            <a:r>
              <a:rPr lang="en-US" altLang="zh-CN" sz="1100" dirty="0"/>
              <a:t>Email: </a:t>
            </a:r>
            <a:r>
              <a:rPr lang="en-US" altLang="zh-CN" sz="1100" dirty="0">
                <a:hlinkClick r:id="rId5"/>
              </a:rPr>
              <a:t>secretary@hle.org.uk</a:t>
            </a:r>
            <a:endParaRPr lang="en-US" altLang="zh-CN" sz="1100" dirty="0"/>
          </a:p>
          <a:p>
            <a:pPr lvl="0" algn="ctr" eaLnBrk="0" fontAlgn="base" hangingPunct="0">
              <a:lnSpc>
                <a:spcPts val="800"/>
              </a:lnSpc>
              <a:spcBef>
                <a:spcPct val="0"/>
              </a:spcBef>
              <a:spcAft>
                <a:spcPct val="0"/>
              </a:spcAft>
            </a:pPr>
            <a:endParaRPr lang="en-US" altLang="zh-CN" sz="1000" dirty="0"/>
          </a:p>
        </p:txBody>
      </p:sp>
      <p:pic>
        <p:nvPicPr>
          <p:cNvPr id="11" name="Picture 10">
            <a:extLst>
              <a:ext uri="{FF2B5EF4-FFF2-40B4-BE49-F238E27FC236}">
                <a16:creationId xmlns:a16="http://schemas.microsoft.com/office/drawing/2014/main" id="{2B268151-4431-4DBA-8FCB-D116DDA3A00D}"/>
              </a:ext>
            </a:extLst>
          </p:cNvPr>
          <p:cNvPicPr>
            <a:picLocks noChangeAspect="1"/>
          </p:cNvPicPr>
          <p:nvPr/>
        </p:nvPicPr>
        <p:blipFill>
          <a:blip r:embed="rId6"/>
          <a:stretch>
            <a:fillRect/>
          </a:stretch>
        </p:blipFill>
        <p:spPr>
          <a:xfrm>
            <a:off x="247424" y="9605827"/>
            <a:ext cx="6424717" cy="325547"/>
          </a:xfrm>
          <a:prstGeom prst="rect">
            <a:avLst/>
          </a:prstGeom>
        </p:spPr>
      </p:pic>
      <p:sp>
        <p:nvSpPr>
          <p:cNvPr id="17" name="TextBox 16">
            <a:extLst>
              <a:ext uri="{FF2B5EF4-FFF2-40B4-BE49-F238E27FC236}">
                <a16:creationId xmlns:a16="http://schemas.microsoft.com/office/drawing/2014/main" id="{AA255CB9-9DE5-4A9E-9E20-29A6EEF364B1}"/>
              </a:ext>
            </a:extLst>
          </p:cNvPr>
          <p:cNvSpPr txBox="1"/>
          <p:nvPr/>
        </p:nvSpPr>
        <p:spPr>
          <a:xfrm>
            <a:off x="2284309" y="5984422"/>
            <a:ext cx="4093970" cy="276999"/>
          </a:xfrm>
          <a:prstGeom prst="rect">
            <a:avLst/>
          </a:prstGeom>
          <a:noFill/>
        </p:spPr>
        <p:txBody>
          <a:bodyPr wrap="square">
            <a:spAutoFit/>
          </a:bodyPr>
          <a:lstStyle/>
          <a:p>
            <a:endParaRPr lang="en-GB" sz="1200" dirty="0"/>
          </a:p>
        </p:txBody>
      </p:sp>
      <p:sp>
        <p:nvSpPr>
          <p:cNvPr id="5" name="Rectangle 2">
            <a:extLst>
              <a:ext uri="{FF2B5EF4-FFF2-40B4-BE49-F238E27FC236}">
                <a16:creationId xmlns:a16="http://schemas.microsoft.com/office/drawing/2014/main" id="{5E27E775-DC27-4CD8-A9CC-D3B4B69E24D0}"/>
              </a:ext>
            </a:extLst>
          </p:cNvPr>
          <p:cNvSpPr>
            <a:spLocks noChangeArrowheads="1"/>
          </p:cNvSpPr>
          <p:nvPr/>
        </p:nvSpPr>
        <p:spPr bwMode="auto">
          <a:xfrm>
            <a:off x="433283" y="169905"/>
            <a:ext cx="3306420"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GB" sz="1100" b="1" dirty="0">
                <a:ea typeface="Calibri" panose="020F0502020204030204" pitchFamily="34" charset="0"/>
                <a:cs typeface="Arial" panose="020B0604020202020204" pitchFamily="34" charset="0"/>
              </a:rPr>
              <a:t>WORK ON THE ESTATE GARDENS</a:t>
            </a:r>
            <a:endParaRPr lang="en-GB" sz="1100" b="1" dirty="0">
              <a:effectLst/>
              <a:ea typeface="Calibri" panose="020F0502020204030204" pitchFamily="34" charset="0"/>
              <a:cs typeface="Arial" panose="020B0604020202020204" pitchFamily="34" charset="0"/>
            </a:endParaRPr>
          </a:p>
          <a:p>
            <a:pPr eaLnBrk="0" fontAlgn="base" hangingPunct="0">
              <a:spcBef>
                <a:spcPct val="0"/>
              </a:spcBef>
              <a:spcAft>
                <a:spcPct val="0"/>
              </a:spcAft>
            </a:pPr>
            <a:r>
              <a:rPr lang="en-GB" sz="1100" dirty="0">
                <a:effectLst/>
                <a:ea typeface="Calibri" panose="020F0502020204030204" pitchFamily="34" charset="0"/>
                <a:cs typeface="Arial" panose="020B0604020202020204" pitchFamily="34" charset="0"/>
              </a:rPr>
              <a:t>The HLE Maintenance team have been working hard in the HLE Ornamental and Lower P</a:t>
            </a:r>
            <a:r>
              <a:rPr lang="en-GB" sz="1100" dirty="0">
                <a:solidFill>
                  <a:srgbClr val="201F1E"/>
                </a:solidFill>
                <a:effectLst/>
                <a:ea typeface="Calibri" panose="020F0502020204030204" pitchFamily="34" charset="0"/>
                <a:cs typeface="Arial" panose="020B0604020202020204" pitchFamily="34" charset="0"/>
              </a:rPr>
              <a:t>arks, with great results. They have been pruning and shaping shrubs, laying wooden edges on paths and York Stones paving in the seating area. We also now have a lovely clear view to the large oak tree at the bottom of Lower Park.</a:t>
            </a:r>
          </a:p>
          <a:p>
            <a:pPr eaLnBrk="0" fontAlgn="base" hangingPunct="0">
              <a:spcBef>
                <a:spcPct val="0"/>
              </a:spcBef>
              <a:spcAft>
                <a:spcPct val="0"/>
              </a:spcAft>
            </a:pPr>
            <a:r>
              <a:rPr lang="en-GB" sz="1100" dirty="0">
                <a:solidFill>
                  <a:srgbClr val="201F1E"/>
                </a:solidFill>
                <a:ea typeface="Calibri" panose="020F0502020204030204" pitchFamily="34" charset="0"/>
                <a:cs typeface="Arial" panose="020B0604020202020204" pitchFamily="34" charset="0"/>
              </a:rPr>
              <a:t>The team were also working on changing the course of the path that runs around the bottom, outer edge of the Lower Park, so that it now runs along the ground that remains dry even in the extremes of the winter. rains</a:t>
            </a:r>
            <a:r>
              <a:rPr lang="en-GB" sz="1050" dirty="0">
                <a:solidFill>
                  <a:srgbClr val="201F1E"/>
                </a:solidFill>
                <a:ea typeface="Calibri" panose="020F0502020204030204" pitchFamily="34" charset="0"/>
                <a:cs typeface="Arial" panose="020B0604020202020204" pitchFamily="34" charset="0"/>
              </a:rPr>
              <a:t>. </a:t>
            </a:r>
            <a:endParaRPr lang="en-GB" sz="1050" dirty="0">
              <a:solidFill>
                <a:srgbClr val="201F1E"/>
              </a:solidFill>
              <a:effectLst/>
              <a:ea typeface="Calibri" panose="020F0502020204030204" pitchFamily="34" charset="0"/>
              <a:cs typeface="Arial" panose="020B0604020202020204" pitchFamily="34" charset="0"/>
            </a:endParaRPr>
          </a:p>
          <a:p>
            <a:pPr eaLnBrk="0" fontAlgn="base" hangingPunct="0">
              <a:spcBef>
                <a:spcPct val="0"/>
              </a:spcBef>
              <a:spcAft>
                <a:spcPct val="0"/>
              </a:spcAft>
            </a:pPr>
            <a:endParaRPr lang="en-GB" sz="1100" b="1" dirty="0">
              <a:solidFill>
                <a:srgbClr val="201F1E"/>
              </a:solidFill>
              <a:effectLst/>
              <a:ea typeface="Calibri" panose="020F0502020204030204" pitchFamily="34" charset="0"/>
              <a:cs typeface="Arial" panose="020B0604020202020204" pitchFamily="34" charset="0"/>
            </a:endParaRPr>
          </a:p>
          <a:p>
            <a:pPr eaLnBrk="0" fontAlgn="base" hangingPunct="0">
              <a:spcBef>
                <a:spcPct val="0"/>
              </a:spcBef>
              <a:spcAft>
                <a:spcPct val="0"/>
              </a:spcAft>
            </a:pPr>
            <a:endParaRPr lang="en-GB" sz="1100" dirty="0">
              <a:effectLst/>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sng"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F8AE83A9-021D-43E7-929E-2398393182CE}"/>
              </a:ext>
            </a:extLst>
          </p:cNvPr>
          <p:cNvSpPr/>
          <p:nvPr/>
        </p:nvSpPr>
        <p:spPr>
          <a:xfrm>
            <a:off x="3715580" y="3092370"/>
            <a:ext cx="2949279" cy="23253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sz="1100" dirty="0">
              <a:solidFill>
                <a:schemeClr val="bg1"/>
              </a:solidFill>
              <a:highlight>
                <a:srgbClr val="FFFF00"/>
              </a:highligh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8AEBE22-A6E8-4C41-89FE-189E772D476F}"/>
              </a:ext>
            </a:extLst>
          </p:cNvPr>
          <p:cNvSpPr/>
          <p:nvPr/>
        </p:nvSpPr>
        <p:spPr>
          <a:xfrm>
            <a:off x="452504" y="5658875"/>
            <a:ext cx="2976495" cy="2051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sz="1050" u="sng" dirty="0">
              <a:solidFill>
                <a:srgbClr val="000000"/>
              </a:solidFill>
              <a:effectLst/>
              <a:ea typeface="Times New Roman" panose="02020603050405020304" pitchFamily="18" charset="0"/>
            </a:endParaRPr>
          </a:p>
        </p:txBody>
      </p:sp>
      <p:sp>
        <p:nvSpPr>
          <p:cNvPr id="6" name="Rectangle 5">
            <a:extLst>
              <a:ext uri="{FF2B5EF4-FFF2-40B4-BE49-F238E27FC236}">
                <a16:creationId xmlns:a16="http://schemas.microsoft.com/office/drawing/2014/main" id="{33771D34-B410-BB51-EF5B-026FBFFC658D}"/>
              </a:ext>
            </a:extLst>
          </p:cNvPr>
          <p:cNvSpPr/>
          <p:nvPr/>
        </p:nvSpPr>
        <p:spPr>
          <a:xfrm>
            <a:off x="4509119" y="848544"/>
            <a:ext cx="1915595"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descr="A picture containing ground, outdoor, rock, tree&#10;&#10;Description automatically generated">
            <a:extLst>
              <a:ext uri="{FF2B5EF4-FFF2-40B4-BE49-F238E27FC236}">
                <a16:creationId xmlns:a16="http://schemas.microsoft.com/office/drawing/2014/main" id="{3651CF4A-93C2-7EFC-8E28-5E1042C1FCE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25101" y="435212"/>
            <a:ext cx="2685011" cy="1682808"/>
          </a:xfrm>
          <a:prstGeom prst="rect">
            <a:avLst/>
          </a:prstGeom>
        </p:spPr>
      </p:pic>
      <p:sp>
        <p:nvSpPr>
          <p:cNvPr id="20" name="Rectangle 19">
            <a:extLst>
              <a:ext uri="{FF2B5EF4-FFF2-40B4-BE49-F238E27FC236}">
                <a16:creationId xmlns:a16="http://schemas.microsoft.com/office/drawing/2014/main" id="{A0E2E452-A939-AB9D-8574-77903B473DCC}"/>
              </a:ext>
            </a:extLst>
          </p:cNvPr>
          <p:cNvSpPr/>
          <p:nvPr/>
        </p:nvSpPr>
        <p:spPr>
          <a:xfrm>
            <a:off x="452504" y="2118020"/>
            <a:ext cx="5972210" cy="8961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5000"/>
              </a:lnSpc>
              <a:spcAft>
                <a:spcPts val="1000"/>
              </a:spcAft>
            </a:pPr>
            <a:r>
              <a:rPr lang="en-GB" sz="1100" dirty="0">
                <a:solidFill>
                  <a:srgbClr val="201F1E"/>
                </a:solidFill>
                <a:effectLst/>
                <a:ea typeface="Calibri" panose="020F0502020204030204" pitchFamily="34" charset="0"/>
                <a:cs typeface="Arial" panose="020B0604020202020204" pitchFamily="34" charset="0"/>
              </a:rPr>
              <a:t>Previously this path had flooded in the heavy winter rain. This new pathway means that residents can walk around the outer margins of the park throughout the year. And of course, the children love playing in the trees in the newly opened up areas, as well as on the toadstools. All the wood used for the path edging and toadstools are from old HLE trees that have either blown down, or had to be taken down. Thank you team for the great work!</a:t>
            </a:r>
            <a:endParaRPr lang="en-GB" sz="1100" dirty="0">
              <a:effectLst/>
              <a:ea typeface="Calibri" panose="020F0502020204030204" pitchFamily="34" charset="0"/>
              <a:cs typeface="Arial" panose="020B0604020202020204" pitchFamily="34" charset="0"/>
            </a:endParaRPr>
          </a:p>
        </p:txBody>
      </p:sp>
      <p:sp>
        <p:nvSpPr>
          <p:cNvPr id="22" name="Rectangle 4">
            <a:extLst>
              <a:ext uri="{FF2B5EF4-FFF2-40B4-BE49-F238E27FC236}">
                <a16:creationId xmlns:a16="http://schemas.microsoft.com/office/drawing/2014/main" id="{C39F5804-A7A9-E12B-21AC-881292BFC3F5}"/>
              </a:ext>
            </a:extLst>
          </p:cNvPr>
          <p:cNvSpPr>
            <a:spLocks noChangeArrowheads="1"/>
          </p:cNvSpPr>
          <p:nvPr/>
        </p:nvSpPr>
        <p:spPr bwMode="auto">
          <a:xfrm>
            <a:off x="0" y="97795"/>
            <a:ext cx="30008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5" name="Rectangle 7">
            <a:extLst>
              <a:ext uri="{FF2B5EF4-FFF2-40B4-BE49-F238E27FC236}">
                <a16:creationId xmlns:a16="http://schemas.microsoft.com/office/drawing/2014/main" id="{9B746E18-F089-F7B8-36A8-E34B09ACCA40}"/>
              </a:ext>
            </a:extLst>
          </p:cNvPr>
          <p:cNvSpPr>
            <a:spLocks noChangeArrowheads="1"/>
          </p:cNvSpPr>
          <p:nvPr/>
        </p:nvSpPr>
        <p:spPr bwMode="auto">
          <a:xfrm>
            <a:off x="457200" y="554994"/>
            <a:ext cx="22313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6" name="Rectangle 25">
            <a:extLst>
              <a:ext uri="{FF2B5EF4-FFF2-40B4-BE49-F238E27FC236}">
                <a16:creationId xmlns:a16="http://schemas.microsoft.com/office/drawing/2014/main" id="{5F2E2C96-8E9F-D6E3-2969-93427A683873}"/>
              </a:ext>
            </a:extLst>
          </p:cNvPr>
          <p:cNvSpPr/>
          <p:nvPr/>
        </p:nvSpPr>
        <p:spPr>
          <a:xfrm>
            <a:off x="3428999" y="5592667"/>
            <a:ext cx="3081113" cy="21953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100" b="1" u="sng" dirty="0">
                <a:solidFill>
                  <a:srgbClr val="201F1E"/>
                </a:solidFill>
                <a:effectLst/>
                <a:ea typeface="Calibri" panose="020F0502020204030204" pitchFamily="34" charset="0"/>
                <a:cs typeface="Arial" panose="020B0604020202020204" pitchFamily="34" charset="0"/>
              </a:rPr>
              <a:t>HOLLY LODGE ESTATE COMMEMORATIVE BENCH</a:t>
            </a:r>
          </a:p>
          <a:p>
            <a:r>
              <a:rPr lang="en-GB" sz="1100" dirty="0">
                <a:solidFill>
                  <a:srgbClr val="201F1E"/>
                </a:solidFill>
                <a:ea typeface="Calibri" panose="020F0502020204030204" pitchFamily="34" charset="0"/>
                <a:cs typeface="Arial" panose="020B0604020202020204" pitchFamily="34" charset="0"/>
              </a:rPr>
              <a:t>Holly Lodge Estate is a living, thriving community, and whilst on occasions it may be appropriate to have a commemorative bench, where ever possible, the benches are provided to ease tired limbs, facilitate conversations with neighbours and friends and for people to be able to peacefully enjoy the HLE Estate and gardens. Our Eligibility Criteria for the benches will be added to the up to date website which will be launched shortly.</a:t>
            </a:r>
          </a:p>
          <a:p>
            <a:r>
              <a:rPr lang="en-GB" sz="1100" dirty="0">
                <a:solidFill>
                  <a:srgbClr val="201F1E"/>
                </a:solidFill>
                <a:ea typeface="Calibri" panose="020F0502020204030204" pitchFamily="34" charset="0"/>
                <a:cs typeface="Arial" panose="020B0604020202020204" pitchFamily="34" charset="0"/>
              </a:rPr>
              <a:t>Feel free to call the HLE office if you have any further questions. </a:t>
            </a:r>
            <a:endParaRPr lang="en-GB" sz="1100" dirty="0">
              <a:solidFill>
                <a:srgbClr val="201F1E"/>
              </a:solidFill>
              <a:effectLst/>
              <a:ea typeface="Calibri" panose="020F0502020204030204" pitchFamily="34" charset="0"/>
              <a:cs typeface="Arial" panose="020B0604020202020204" pitchFamily="34" charset="0"/>
            </a:endParaRPr>
          </a:p>
          <a:p>
            <a:endParaRPr lang="en-GB" sz="1100" dirty="0"/>
          </a:p>
        </p:txBody>
      </p:sp>
      <p:sp>
        <p:nvSpPr>
          <p:cNvPr id="7" name="Rectangle 6">
            <a:extLst>
              <a:ext uri="{FF2B5EF4-FFF2-40B4-BE49-F238E27FC236}">
                <a16:creationId xmlns:a16="http://schemas.microsoft.com/office/drawing/2014/main" id="{3C970B1D-78BB-2725-5B71-FCFA14936288}"/>
              </a:ext>
            </a:extLst>
          </p:cNvPr>
          <p:cNvSpPr/>
          <p:nvPr/>
        </p:nvSpPr>
        <p:spPr>
          <a:xfrm>
            <a:off x="510213" y="5775699"/>
            <a:ext cx="2918785" cy="18308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a:extLst>
              <a:ext uri="{FF2B5EF4-FFF2-40B4-BE49-F238E27FC236}">
                <a16:creationId xmlns:a16="http://schemas.microsoft.com/office/drawing/2014/main" id="{31E613BF-3F2E-272E-6550-AE7AB6DDAF22}"/>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bwMode="auto">
          <a:xfrm>
            <a:off x="540949" y="5658874"/>
            <a:ext cx="2844193" cy="2129105"/>
          </a:xfrm>
          <a:prstGeom prst="rect">
            <a:avLst/>
          </a:prstGeom>
          <a:solidFill>
            <a:schemeClr val="bg1"/>
          </a:solidFill>
          <a:ln w="9525">
            <a:noFill/>
            <a:miter lim="800000"/>
            <a:headEnd/>
            <a:tailEnd/>
          </a:ln>
        </p:spPr>
      </p:pic>
      <p:sp>
        <p:nvSpPr>
          <p:cNvPr id="12" name="Rectangle 11">
            <a:extLst>
              <a:ext uri="{FF2B5EF4-FFF2-40B4-BE49-F238E27FC236}">
                <a16:creationId xmlns:a16="http://schemas.microsoft.com/office/drawing/2014/main" id="{32351E15-16D4-36FB-C224-4A2FA82490D2}"/>
              </a:ext>
            </a:extLst>
          </p:cNvPr>
          <p:cNvSpPr/>
          <p:nvPr/>
        </p:nvSpPr>
        <p:spPr>
          <a:xfrm>
            <a:off x="540949" y="3296816"/>
            <a:ext cx="5912387" cy="20653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100" b="1" dirty="0">
                <a:solidFill>
                  <a:schemeClr val="tx1"/>
                </a:solidFill>
                <a:cs typeface="Arial" panose="020B0604020202020204" pitchFamily="34" charset="0"/>
              </a:rPr>
              <a:t>UP COMING EVENTS AND UPDATES</a:t>
            </a:r>
          </a:p>
          <a:p>
            <a:pPr marL="171450" indent="-171450">
              <a:buFont typeface="Arial" panose="020B0604020202020204" pitchFamily="34" charset="0"/>
              <a:buChar char="•"/>
            </a:pPr>
            <a:r>
              <a:rPr lang="en-GB" sz="1100" dirty="0">
                <a:solidFill>
                  <a:schemeClr val="tx1"/>
                </a:solidFill>
                <a:effectLst/>
                <a:ea typeface="Calibri" panose="020F0502020204030204" pitchFamily="34" charset="0"/>
              </a:rPr>
              <a:t>Heath Hands, the charity that carried out  a workshop in the lower park,  are running a Community Fun Day at the Parliament Hill Bandstand on the 12</a:t>
            </a:r>
            <a:r>
              <a:rPr lang="en-GB" sz="1100" baseline="30000" dirty="0">
                <a:solidFill>
                  <a:schemeClr val="tx1"/>
                </a:solidFill>
                <a:effectLst/>
                <a:ea typeface="Calibri" panose="020F0502020204030204" pitchFamily="34" charset="0"/>
              </a:rPr>
              <a:t>th</a:t>
            </a:r>
            <a:r>
              <a:rPr lang="en-GB" sz="1100" dirty="0">
                <a:solidFill>
                  <a:schemeClr val="tx1"/>
                </a:solidFill>
                <a:effectLst/>
                <a:ea typeface="Calibri" panose="020F0502020204030204" pitchFamily="34" charset="0"/>
              </a:rPr>
              <a:t> of June, which residents are very welcome to come along to.</a:t>
            </a:r>
          </a:p>
          <a:p>
            <a:pPr marL="180000" indent="-171450">
              <a:buFont typeface="Arial" panose="020B0604020202020204" pitchFamily="34" charset="0"/>
              <a:buChar char="•"/>
            </a:pPr>
            <a:r>
              <a:rPr lang="en-GB" sz="1100" dirty="0">
                <a:solidFill>
                  <a:schemeClr val="tx1"/>
                </a:solidFill>
                <a:effectLst/>
                <a:ea typeface="Calibri" panose="020F0502020204030204" pitchFamily="34" charset="0"/>
              </a:rPr>
              <a:t>F</a:t>
            </a:r>
            <a:r>
              <a:rPr lang="en-GB" sz="1100" dirty="0">
                <a:solidFill>
                  <a:schemeClr val="tx1"/>
                </a:solidFill>
                <a:ea typeface="Calibri" panose="020F0502020204030204" pitchFamily="34" charset="0"/>
              </a:rPr>
              <a:t>orest School starts on the 9</a:t>
            </a:r>
            <a:r>
              <a:rPr lang="en-GB" sz="1100" baseline="30000" dirty="0">
                <a:solidFill>
                  <a:schemeClr val="tx1"/>
                </a:solidFill>
                <a:ea typeface="Calibri" panose="020F0502020204030204" pitchFamily="34" charset="0"/>
              </a:rPr>
              <a:t>th</a:t>
            </a:r>
            <a:r>
              <a:rPr lang="en-GB" sz="1100" dirty="0">
                <a:solidFill>
                  <a:schemeClr val="tx1"/>
                </a:solidFill>
                <a:ea typeface="Calibri" panose="020F0502020204030204" pitchFamily="34" charset="0"/>
              </a:rPr>
              <a:t> and there are still some free spaces for residents.  Please contact </a:t>
            </a:r>
            <a:r>
              <a:rPr lang="en-GB" sz="1100" u="sng" dirty="0">
                <a:solidFill>
                  <a:srgbClr val="274E13"/>
                </a:solidFill>
                <a:effectLst/>
                <a:ea typeface="Calibri" panose="020F0502020204030204" pitchFamily="34" charset="0"/>
                <a:hlinkClick r:id="rId9"/>
              </a:rPr>
              <a:t>paula@urban-forest.org</a:t>
            </a:r>
            <a:endParaRPr lang="en-GB" sz="1100" u="sng" dirty="0">
              <a:solidFill>
                <a:schemeClr val="tx1"/>
              </a:solidFill>
              <a:effectLst/>
              <a:ea typeface="Calibri" panose="020F0502020204030204" pitchFamily="34" charset="0"/>
            </a:endParaRPr>
          </a:p>
          <a:p>
            <a:pPr marL="180000" indent="-171450">
              <a:buFont typeface="Arial" panose="020B0604020202020204" pitchFamily="34" charset="0"/>
              <a:buChar char="•"/>
            </a:pPr>
            <a:r>
              <a:rPr lang="en-GB" sz="1100" dirty="0">
                <a:solidFill>
                  <a:schemeClr val="tx1"/>
                </a:solidFill>
                <a:ea typeface="Calibri" panose="020F0502020204030204" pitchFamily="34" charset="0"/>
              </a:rPr>
              <a:t>Pink plaques are going to be placed on the gates of the estate to commemorate remarkable women, past and present who have lived in the Estate. These include </a:t>
            </a:r>
            <a:r>
              <a:rPr lang="en-GB" sz="1100" dirty="0">
                <a:solidFill>
                  <a:schemeClr val="tx1"/>
                </a:solidFill>
                <a:effectLst/>
                <a:ea typeface="Times New Roman" panose="02020603050405020304" pitchFamily="18" charset="0"/>
              </a:rPr>
              <a:t>Harriot Mellon, Baroness Burdett Coutts and Felicity Sparrow.  For more details visit </a:t>
            </a:r>
            <a:r>
              <a:rPr lang="en-GB" sz="1100" dirty="0">
                <a:hlinkClick r:id="rId10"/>
              </a:rPr>
              <a:t>http://www.pinkplaques.org/</a:t>
            </a:r>
            <a:endParaRPr lang="en-GB" sz="1100" dirty="0"/>
          </a:p>
          <a:p>
            <a:pPr marL="180000" indent="-171450">
              <a:buFont typeface="Arial" panose="020B0604020202020204" pitchFamily="34" charset="0"/>
              <a:buChar char="•"/>
            </a:pPr>
            <a:r>
              <a:rPr lang="en-GB" sz="1100" dirty="0">
                <a:solidFill>
                  <a:schemeClr val="tx1"/>
                </a:solidFill>
              </a:rPr>
              <a:t>The annual Highgate Festival begins on the 11</a:t>
            </a:r>
            <a:r>
              <a:rPr lang="en-GB" sz="1100" baseline="30000" dirty="0">
                <a:solidFill>
                  <a:schemeClr val="tx1"/>
                </a:solidFill>
              </a:rPr>
              <a:t>th</a:t>
            </a:r>
            <a:r>
              <a:rPr lang="en-GB" sz="1100" dirty="0">
                <a:solidFill>
                  <a:schemeClr val="tx1"/>
                </a:solidFill>
              </a:rPr>
              <a:t> and finishes on the 19</a:t>
            </a:r>
            <a:r>
              <a:rPr lang="en-GB" sz="1100" baseline="30000" dirty="0">
                <a:solidFill>
                  <a:schemeClr val="tx1"/>
                </a:solidFill>
              </a:rPr>
              <a:t>th</a:t>
            </a:r>
            <a:r>
              <a:rPr lang="en-GB" sz="1100" dirty="0">
                <a:solidFill>
                  <a:schemeClr val="tx1"/>
                </a:solidFill>
              </a:rPr>
              <a:t> . There are many events, such as exhibitions, walks and talks happening all over the area celebrating the culture and life of Highgate. For more information go to </a:t>
            </a:r>
            <a:r>
              <a:rPr lang="en-GB" sz="1100" dirty="0">
                <a:hlinkClick r:id="rId11"/>
              </a:rPr>
              <a:t>Events | For Highgate</a:t>
            </a:r>
            <a:endParaRPr lang="en-GB" sz="1100" dirty="0">
              <a:solidFill>
                <a:schemeClr val="tx1"/>
              </a:solidFill>
            </a:endParaRPr>
          </a:p>
          <a:p>
            <a:pPr marL="8550"/>
            <a:endParaRPr lang="en-GB" sz="1100" dirty="0">
              <a:solidFill>
                <a:schemeClr val="tx1"/>
              </a:solidFill>
              <a:effectLst/>
              <a:ea typeface="Calibri" panose="020F0502020204030204" pitchFamily="34" charset="0"/>
            </a:endParaRPr>
          </a:p>
          <a:p>
            <a:endParaRPr lang="en-GB" sz="1100" dirty="0"/>
          </a:p>
        </p:txBody>
      </p:sp>
    </p:spTree>
    <p:extLst>
      <p:ext uri="{BB962C8B-B14F-4D97-AF65-F5344CB8AC3E}">
        <p14:creationId xmlns:p14="http://schemas.microsoft.com/office/powerpoint/2010/main" val="1116931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63258</TotalTime>
  <Words>876</Words>
  <Application>Microsoft Office PowerPoint</Application>
  <PresentationFormat>A4 Paper (210x297 mm)</PresentationFormat>
  <Paragraphs>53</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Barbara</dc:creator>
  <cp:lastModifiedBy>Manager HLE</cp:lastModifiedBy>
  <cp:revision>942</cp:revision>
  <cp:lastPrinted>2022-06-09T11:06:59Z</cp:lastPrinted>
  <dcterms:created xsi:type="dcterms:W3CDTF">2014-11-19T13:45:09Z</dcterms:created>
  <dcterms:modified xsi:type="dcterms:W3CDTF">2022-06-09T14:48:35Z</dcterms:modified>
</cp:coreProperties>
</file>