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5" r:id="rId3"/>
  </p:sldIdLst>
  <p:sldSz cx="6858000" cy="9906000" type="A4"/>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Narraway" initials="M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CD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p:cViewPr>
        <p:scale>
          <a:sx n="100" d="100"/>
          <a:sy n="100" d="100"/>
        </p:scale>
        <p:origin x="1062" y="16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333"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2"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1"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6" name="Content Placeholder 5"/>
          <p:cNvSpPr>
            <a:spLocks noGrp="1"/>
          </p:cNvSpPr>
          <p:nvPr>
            <p:ph sz="quarter" idx="4"/>
          </p:nvPr>
        </p:nvSpPr>
        <p:spPr>
          <a:xfrm>
            <a:off x="3483771"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406"/>
            <a:ext cx="2256235" cy="1678517"/>
          </a:xfrm>
        </p:spPr>
        <p:txBody>
          <a:bodyPr anchor="b"/>
          <a:lstStyle>
            <a:lvl1pPr algn="l">
              <a:defRPr sz="2167" b="1"/>
            </a:lvl1pPr>
          </a:lstStyle>
          <a:p>
            <a:r>
              <a:rPr lang="en-US"/>
              <a:t>Click to edit Master title style</a:t>
            </a:r>
            <a:endParaRPr lang="en-GB"/>
          </a:p>
        </p:txBody>
      </p:sp>
      <p:sp>
        <p:nvSpPr>
          <p:cNvPr id="3" name="Content Placeholder 2"/>
          <p:cNvSpPr>
            <a:spLocks noGrp="1"/>
          </p:cNvSpPr>
          <p:nvPr>
            <p:ph idx="1"/>
          </p:nvPr>
        </p:nvSpPr>
        <p:spPr>
          <a:xfrm>
            <a:off x="2681289" y="394409"/>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2" y="2072925"/>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2"/>
            <a:ext cx="4114800" cy="818622"/>
          </a:xfrm>
        </p:spPr>
        <p:txBody>
          <a:bodyPr anchor="b"/>
          <a:lstStyle>
            <a:lvl1pPr algn="l">
              <a:defRPr sz="2167"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GB" dirty="0"/>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04/05/2023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7A7C266F-A379-4406-A4EE-A4A3249FC09C}" type="datetimeFigureOut">
              <a:rPr lang="en-GB" smtClean="0"/>
              <a:t>04/05/2023</a:t>
            </a:fld>
            <a:endParaRPr lang="en-GB" dirty="0"/>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222BA432-3C46-4442-A688-1FC6B67F0F68}"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ager@hle.org.uk"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mailto:conservation@hle.org.uk" TargetMode="External"/><Relationship Id="rId5" Type="http://schemas.openxmlformats.org/officeDocument/2006/relationships/hyperlink" Target="https://www.plasticboxshop.co.uk/home-storage-c1/23-litre-kerbside-plastic-recycling-caddy-fox-proof-p17" TargetMode="External"/><Relationship Id="rId4" Type="http://schemas.openxmlformats.org/officeDocument/2006/relationships/hyperlink" Target="https://www.wmjames.co.uk/blog/how-to-stop-foxes-in-your-garden.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urbanforesttribe.com/" TargetMode="External"/><Relationship Id="rId3" Type="http://schemas.openxmlformats.org/officeDocument/2006/relationships/hyperlink" Target="mailto:manager@hle.org.uk" TargetMode="External"/><Relationship Id="rId7" Type="http://schemas.openxmlformats.org/officeDocument/2006/relationships/hyperlink" Target="mailto:info@urbanforesttribe.com" TargetMode="External"/><Relationship Id="rId2" Type="http://schemas.openxmlformats.org/officeDocument/2006/relationships/hyperlink" Target="mailto:suggestionbox@hle.org.uk" TargetMode="Externa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hyperlink" Target="mailto:secretary@hle.org.uk" TargetMode="External"/><Relationship Id="rId4" Type="http://schemas.openxmlformats.org/officeDocument/2006/relationships/hyperlink" Target="mailto:foreman@hle.org.uk"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0" y="1112397"/>
            <a:ext cx="6858000" cy="431899"/>
          </a:xfrm>
          <a:prstGeom prst="rect">
            <a:avLst/>
          </a:prstGeom>
        </p:spPr>
        <p:txBody>
          <a:bodyPr vert="horz" lIns="99060" tIns="49530" rIns="99060" bIns="49530" rtlCol="0" anchor="ctr">
            <a:noAutofit/>
          </a:bodyPr>
          <a:lstStyle/>
          <a:p>
            <a:pPr algn="ctr" defTabSz="990570">
              <a:spcBef>
                <a:spcPct val="0"/>
              </a:spcBef>
              <a:defRPr/>
            </a:pPr>
            <a:r>
              <a:rPr lang="en-GB" sz="1950" b="1" dirty="0">
                <a:latin typeface="+mj-lt"/>
                <a:ea typeface="+mj-ea"/>
                <a:cs typeface="+mj-cs"/>
              </a:rPr>
              <a:t>NEWSLETTER APRIL 2023   </a:t>
            </a:r>
          </a:p>
        </p:txBody>
      </p:sp>
      <p:sp>
        <p:nvSpPr>
          <p:cNvPr id="9" name="AutoShape 2" descr="https://email.1and1.co.uk/ajax/mail?action=attachment&amp;session=8af6dc2db9664100af98e8e043270cae&amp;folder=default0%2FINBOX&amp;id=1439796330288989364&amp;attachment=2&amp;save=0&amp;filter=1"/>
          <p:cNvSpPr>
            <a:spLocks noChangeAspect="1" noChangeArrowheads="1"/>
          </p:cNvSpPr>
          <p:nvPr/>
        </p:nvSpPr>
        <p:spPr bwMode="auto">
          <a:xfrm>
            <a:off x="-117210" y="-156501"/>
            <a:ext cx="330200" cy="3302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9060" tIns="49530" rIns="99060" bIns="49530" numCol="1" anchor="t" anchorCtr="0" compatLnSpc="1">
            <a:prstTxWarp prst="textNoShape">
              <a:avLst/>
            </a:prstTxWarp>
          </a:bodyPr>
          <a:lstStyle/>
          <a:p>
            <a:endParaRPr lang="en-GB" sz="1950"/>
          </a:p>
        </p:txBody>
      </p:sp>
      <p:pic>
        <p:nvPicPr>
          <p:cNvPr id="11" name="Picture 10" descr="Text&#10;&#10;Description automatically generated with low confidence">
            <a:extLst>
              <a:ext uri="{FF2B5EF4-FFF2-40B4-BE49-F238E27FC236}">
                <a16:creationId xmlns:a16="http://schemas.microsoft.com/office/drawing/2014/main" id="{E137BF5C-A667-4E51-BF10-7446D965C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280" y="-89266"/>
            <a:ext cx="5981700" cy="1152525"/>
          </a:xfrm>
          <a:prstGeom prst="rect">
            <a:avLst/>
          </a:prstGeom>
        </p:spPr>
      </p:pic>
      <p:sp>
        <p:nvSpPr>
          <p:cNvPr id="16" name="Rectangle 15">
            <a:extLst>
              <a:ext uri="{FF2B5EF4-FFF2-40B4-BE49-F238E27FC236}">
                <a16:creationId xmlns:a16="http://schemas.microsoft.com/office/drawing/2014/main" id="{47D5DB96-5F75-A0E3-D1FB-569A6FE11BA4}"/>
              </a:ext>
            </a:extLst>
          </p:cNvPr>
          <p:cNvSpPr/>
          <p:nvPr/>
        </p:nvSpPr>
        <p:spPr>
          <a:xfrm>
            <a:off x="196002" y="1544295"/>
            <a:ext cx="6545365" cy="1896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solidFill>
                  <a:schemeClr val="tx1"/>
                </a:solidFill>
                <a:ea typeface="Calibri" panose="020F0502020204030204" pitchFamily="34" charset="0"/>
                <a:cs typeface="Times New Roman" panose="02020603050405020304" pitchFamily="18" charset="0"/>
              </a:rPr>
              <a:t> SUMMER PARTY SUNDAY 25</a:t>
            </a:r>
            <a:r>
              <a:rPr lang="en-GB" sz="1600" b="1" baseline="30000" dirty="0">
                <a:solidFill>
                  <a:schemeClr val="tx1"/>
                </a:solidFill>
                <a:ea typeface="Calibri" panose="020F0502020204030204" pitchFamily="34" charset="0"/>
                <a:cs typeface="Times New Roman" panose="02020603050405020304" pitchFamily="18" charset="0"/>
              </a:rPr>
              <a:t>TH</a:t>
            </a:r>
            <a:r>
              <a:rPr lang="en-GB" sz="1600" b="1" dirty="0">
                <a:solidFill>
                  <a:schemeClr val="tx1"/>
                </a:solidFill>
                <a:ea typeface="Calibri" panose="020F0502020204030204" pitchFamily="34" charset="0"/>
                <a:cs typeface="Times New Roman" panose="02020603050405020304" pitchFamily="18" charset="0"/>
              </a:rPr>
              <a:t> OF JUNE</a:t>
            </a:r>
            <a:endParaRPr lang="en-GB"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900" dirty="0">
              <a:solidFill>
                <a:schemeClr val="tx1"/>
              </a:solidFill>
              <a:effectLst/>
              <a:ea typeface="Calibri" panose="020F0502020204030204" pitchFamily="34" charset="0"/>
              <a:cs typeface="Times New Roman" panose="02020603050405020304" pitchFamily="18" charset="0"/>
            </a:endParaRPr>
          </a:p>
          <a:p>
            <a:pPr algn="ctr"/>
            <a:r>
              <a:rPr lang="en-GB" sz="1050" b="1" dirty="0">
                <a:solidFill>
                  <a:schemeClr val="tx1"/>
                </a:solidFill>
                <a:ea typeface="Calibri" panose="020F0502020204030204" pitchFamily="34" charset="0"/>
                <a:cs typeface="Times New Roman" panose="02020603050405020304" pitchFamily="18" charset="0"/>
              </a:rPr>
              <a:t>We are happy to announce that the Summer Party will take place this year on the 25</a:t>
            </a:r>
            <a:r>
              <a:rPr lang="en-GB" sz="1050" b="1" baseline="30000" dirty="0">
                <a:solidFill>
                  <a:schemeClr val="tx1"/>
                </a:solidFill>
                <a:ea typeface="Calibri" panose="020F0502020204030204" pitchFamily="34" charset="0"/>
                <a:cs typeface="Times New Roman" panose="02020603050405020304" pitchFamily="18" charset="0"/>
              </a:rPr>
              <a:t>th</a:t>
            </a:r>
            <a:r>
              <a:rPr lang="en-GB" sz="1050" b="1" dirty="0">
                <a:solidFill>
                  <a:schemeClr val="tx1"/>
                </a:solidFill>
                <a:ea typeface="Calibri" panose="020F0502020204030204" pitchFamily="34" charset="0"/>
                <a:cs typeface="Times New Roman" panose="02020603050405020304" pitchFamily="18" charset="0"/>
              </a:rPr>
              <a:t> of June</a:t>
            </a:r>
          </a:p>
          <a:p>
            <a:pPr algn="ctr"/>
            <a:endParaRPr lang="en-GB" sz="800" b="1" dirty="0">
              <a:solidFill>
                <a:schemeClr val="tx1"/>
              </a:solidFill>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50" dirty="0">
                <a:solidFill>
                  <a:schemeClr val="tx1"/>
                </a:solidFill>
                <a:effectLst/>
                <a:ea typeface="Calibri" panose="020F0502020204030204" pitchFamily="34" charset="0"/>
                <a:cs typeface="Times New Roman" panose="02020603050405020304" pitchFamily="18" charset="0"/>
              </a:rPr>
              <a:t>Please put the date in your diary</a:t>
            </a:r>
          </a:p>
          <a:p>
            <a:pPr marL="171450" lvl="0" indent="-171450">
              <a:buFont typeface="Arial" panose="020B0604020202020204" pitchFamily="34" charset="0"/>
              <a:buChar char="•"/>
            </a:pPr>
            <a:r>
              <a:rPr lang="en-GB" sz="1050" b="1" u="sng" dirty="0">
                <a:solidFill>
                  <a:schemeClr val="tx1"/>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We will need volunteers to help with the children's games and the face painting</a:t>
            </a:r>
            <a:r>
              <a:rPr lang="en-GB" sz="1050" dirty="0">
                <a:solidFill>
                  <a:schemeClr val="tx1"/>
                </a:solidFill>
                <a:ea typeface="Calibri" panose="020F0502020204030204" pitchFamily="34" charset="0"/>
                <a:cs typeface="Times New Roman" panose="02020603050405020304" pitchFamily="18" charset="0"/>
              </a:rPr>
              <a:t>, anyone who is interested please email me or pop in to see me.</a:t>
            </a:r>
          </a:p>
          <a:p>
            <a:pPr marL="171450" lvl="0" indent="-171450">
              <a:buFont typeface="Arial" panose="020B0604020202020204" pitchFamily="34" charset="0"/>
              <a:buChar char="•"/>
            </a:pPr>
            <a:r>
              <a:rPr lang="en-GB" sz="1050" b="1" u="sng" dirty="0">
                <a:solidFill>
                  <a:schemeClr val="tx1"/>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We are looking for musicians, singers and performers to join us</a:t>
            </a:r>
            <a:r>
              <a:rPr lang="en-GB" sz="1050" dirty="0">
                <a:solidFill>
                  <a:schemeClr val="tx1"/>
                </a:solidFill>
                <a:ea typeface="Calibri" panose="020F0502020204030204" pitchFamily="34" charset="0"/>
                <a:cs typeface="Times New Roman" panose="02020603050405020304" pitchFamily="18" charset="0"/>
              </a:rPr>
              <a:t>. All performers welcome. We are particularly keen to get some new talent involved and any type of music is welcome.</a:t>
            </a:r>
          </a:p>
          <a:p>
            <a:pPr lvl="0"/>
            <a:endParaRPr lang="en-GB" sz="800" dirty="0">
              <a:solidFill>
                <a:schemeClr val="tx1"/>
              </a:solidFill>
              <a:ea typeface="Calibri" panose="020F0502020204030204" pitchFamily="34" charset="0"/>
              <a:cs typeface="Times New Roman" panose="02020603050405020304" pitchFamily="18" charset="0"/>
            </a:endParaRPr>
          </a:p>
          <a:p>
            <a:pPr lvl="0" algn="ctr"/>
            <a:r>
              <a:rPr lang="en-GB" sz="1050" dirty="0">
                <a:solidFill>
                  <a:schemeClr val="tx1"/>
                </a:solidFill>
                <a:ea typeface="Calibri" panose="020F0502020204030204" pitchFamily="34" charset="0"/>
                <a:cs typeface="Times New Roman" panose="02020603050405020304" pitchFamily="18" charset="0"/>
              </a:rPr>
              <a:t>Please contact Antonia on </a:t>
            </a:r>
            <a:r>
              <a:rPr lang="en-GB" sz="1050" dirty="0">
                <a:solidFill>
                  <a:schemeClr val="tx1"/>
                </a:solidFill>
                <a:ea typeface="Calibri" panose="020F0502020204030204" pitchFamily="34" charset="0"/>
                <a:cs typeface="Times New Roman" panose="02020603050405020304" pitchFamily="18" charset="0"/>
                <a:hlinkClick r:id="rId3"/>
              </a:rPr>
              <a:t>manager@hle.org.uk</a:t>
            </a:r>
            <a:r>
              <a:rPr lang="en-GB" sz="1050" dirty="0">
                <a:solidFill>
                  <a:schemeClr val="tx1"/>
                </a:solidFill>
                <a:ea typeface="Calibri" panose="020F0502020204030204" pitchFamily="34" charset="0"/>
                <a:cs typeface="Times New Roman" panose="02020603050405020304" pitchFamily="18" charset="0"/>
              </a:rPr>
              <a:t> if you want to get involved.</a:t>
            </a:r>
          </a:p>
        </p:txBody>
      </p:sp>
      <p:sp>
        <p:nvSpPr>
          <p:cNvPr id="2" name="Rectangle 1">
            <a:extLst>
              <a:ext uri="{FF2B5EF4-FFF2-40B4-BE49-F238E27FC236}">
                <a16:creationId xmlns:a16="http://schemas.microsoft.com/office/drawing/2014/main" id="{2962986A-C179-25D9-4BAE-B80E8C3134E6}"/>
              </a:ext>
            </a:extLst>
          </p:cNvPr>
          <p:cNvSpPr/>
          <p:nvPr/>
        </p:nvSpPr>
        <p:spPr>
          <a:xfrm>
            <a:off x="260648" y="3440832"/>
            <a:ext cx="6401350" cy="12751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solidFill>
                  <a:schemeClr val="tx1"/>
                </a:solidFill>
                <a:effectLst/>
                <a:ea typeface="Calibri" panose="020F0502020204030204" pitchFamily="34" charset="0"/>
              </a:rPr>
              <a:t>CELEBRATING 7 YEARS OF NEIGHBOURHOOD WATCH ON THE HOLLY LODGE!</a:t>
            </a:r>
          </a:p>
          <a:p>
            <a:pPr algn="ctr"/>
            <a:endParaRPr lang="en-GB" sz="1050" dirty="0">
              <a:solidFill>
                <a:schemeClr val="tx1"/>
              </a:solidFill>
              <a:effectLst/>
              <a:ea typeface="Calibri" panose="020F0502020204030204" pitchFamily="34" charset="0"/>
            </a:endParaRPr>
          </a:p>
          <a:p>
            <a:r>
              <a:rPr lang="en-GB" sz="1050" dirty="0">
                <a:solidFill>
                  <a:schemeClr val="tx1"/>
                </a:solidFill>
                <a:effectLst/>
                <a:ea typeface="Calibri" panose="020F0502020204030204" pitchFamily="34" charset="0"/>
              </a:rPr>
              <a:t>Dear Resident, as we mark 7 years of Neighbourhood Watch on the HLE we want to say thank you.  We could not have done it without your commitment and cooperation.  We are always looking for more members, so please check with your neighbours to make sure we include everyone.  The scheme grows stronger with every new member.  For more information </a:t>
            </a:r>
            <a:r>
              <a:rPr lang="en-GB" sz="1050" b="1" dirty="0">
                <a:solidFill>
                  <a:schemeClr val="tx1"/>
                </a:solidFill>
                <a:effectLst/>
                <a:ea typeface="Calibri" panose="020F0502020204030204" pitchFamily="34" charset="0"/>
              </a:rPr>
              <a:t>please get in touch with Antonia at </a:t>
            </a:r>
            <a:r>
              <a:rPr lang="en-GB" sz="1050" dirty="0">
                <a:solidFill>
                  <a:schemeClr val="tx1"/>
                </a:solidFill>
                <a:ea typeface="Calibri" panose="020F0502020204030204" pitchFamily="34" charset="0"/>
                <a:cs typeface="Times New Roman" panose="02020603050405020304" pitchFamily="18" charset="0"/>
                <a:hlinkClick r:id="rId3"/>
              </a:rPr>
              <a:t>manager@hle.org.uk</a:t>
            </a:r>
            <a:r>
              <a:rPr lang="en-GB" sz="1050" dirty="0">
                <a:solidFill>
                  <a:schemeClr val="tx1"/>
                </a:solidFill>
                <a:ea typeface="Calibri" panose="020F0502020204030204" pitchFamily="34" charset="0"/>
                <a:cs typeface="Times New Roman" panose="02020603050405020304" pitchFamily="18" charset="0"/>
              </a:rPr>
              <a:t> </a:t>
            </a:r>
            <a:endParaRPr lang="en-GB" sz="1050" dirty="0">
              <a:solidFill>
                <a:schemeClr val="tx1"/>
              </a:solidFill>
              <a:effectLst/>
              <a:ea typeface="Calibri" panose="020F0502020204030204" pitchFamily="34" charset="0"/>
            </a:endParaRPr>
          </a:p>
        </p:txBody>
      </p:sp>
      <p:sp>
        <p:nvSpPr>
          <p:cNvPr id="3" name="Rectangle 2">
            <a:extLst>
              <a:ext uri="{FF2B5EF4-FFF2-40B4-BE49-F238E27FC236}">
                <a16:creationId xmlns:a16="http://schemas.microsoft.com/office/drawing/2014/main" id="{EADEB6D7-C74B-AA6A-CED5-44FDB8AE783D}"/>
              </a:ext>
            </a:extLst>
          </p:cNvPr>
          <p:cNvSpPr/>
          <p:nvPr/>
        </p:nvSpPr>
        <p:spPr>
          <a:xfrm>
            <a:off x="260648" y="4952999"/>
            <a:ext cx="6336704" cy="15121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solidFill>
                  <a:srgbClr val="000000"/>
                </a:solidFill>
                <a:latin typeface="Calibri" panose="020F0502020204030204" pitchFamily="34" charset="0"/>
              </a:rPr>
              <a:t>FOXES</a:t>
            </a:r>
          </a:p>
          <a:p>
            <a:pPr algn="ctr"/>
            <a:endParaRPr lang="en-GB" sz="1050" b="1" dirty="0">
              <a:solidFill>
                <a:srgbClr val="000000"/>
              </a:solidFill>
              <a:latin typeface="Calibri" panose="020F0502020204030204" pitchFamily="34" charset="0"/>
            </a:endParaRPr>
          </a:p>
          <a:p>
            <a:pPr algn="l"/>
            <a:r>
              <a:rPr lang="en-GB" sz="1050" b="0" i="0" u="none" strike="noStrike" baseline="0" dirty="0">
                <a:solidFill>
                  <a:srgbClr val="000000"/>
                </a:solidFill>
              </a:rPr>
              <a:t>There have been many reports of foxes going into peoples homes  and breaking into bins.  We have </a:t>
            </a:r>
            <a:r>
              <a:rPr lang="en-GB" sz="1050" b="0" i="0" u="none" strike="noStrike" baseline="0" dirty="0">
                <a:solidFill>
                  <a:schemeClr val="tx1"/>
                </a:solidFill>
              </a:rPr>
              <a:t>at least </a:t>
            </a:r>
            <a:r>
              <a:rPr lang="en-GB" sz="1050" b="0" i="0" u="none" strike="noStrike" baseline="0" dirty="0">
                <a:solidFill>
                  <a:srgbClr val="000000"/>
                </a:solidFill>
              </a:rPr>
              <a:t>two dens on the estate and we are surrounded by many more from the park and the cemetery. </a:t>
            </a:r>
          </a:p>
          <a:p>
            <a:r>
              <a:rPr lang="en-GB" sz="1050" b="0" i="0" u="none" strike="noStrike" baseline="0" dirty="0">
                <a:solidFill>
                  <a:srgbClr val="000000"/>
                </a:solidFill>
              </a:rPr>
              <a:t>Urban foxes are here to stay, so we have to learn to live with them. There are bins you can buy </a:t>
            </a:r>
            <a:r>
              <a:rPr lang="en-GB" sz="1050" b="0" i="0" u="none" strike="noStrike" baseline="0" dirty="0">
                <a:solidFill>
                  <a:schemeClr val="tx1"/>
                </a:solidFill>
              </a:rPr>
              <a:t>that have locking lids and are fox proof</a:t>
            </a:r>
            <a:r>
              <a:rPr lang="en-GB" sz="1050" b="0" i="0" u="none" strike="noStrike" baseline="0" dirty="0">
                <a:solidFill>
                  <a:srgbClr val="000000"/>
                </a:solidFill>
              </a:rPr>
              <a:t>.  Please have a look at the links below with ideas on how to repel foxes fro</a:t>
            </a:r>
            <a:r>
              <a:rPr lang="en-GB" sz="1050" dirty="0">
                <a:solidFill>
                  <a:srgbClr val="000000"/>
                </a:solidFill>
              </a:rPr>
              <a:t>m your gardens.</a:t>
            </a:r>
            <a:endParaRPr lang="en-GB" sz="1050" b="0" i="0" u="none" strike="noStrike" baseline="0" dirty="0">
              <a:solidFill>
                <a:srgbClr val="000000"/>
              </a:solidFill>
            </a:endParaRPr>
          </a:p>
          <a:p>
            <a:r>
              <a:rPr lang="en-GB" sz="1050" dirty="0">
                <a:solidFill>
                  <a:srgbClr val="000000"/>
                </a:solidFill>
              </a:rPr>
              <a:t>Please remember t</a:t>
            </a:r>
            <a:r>
              <a:rPr lang="en-GB" sz="1050" b="0" i="0" u="none" strike="noStrike" baseline="0" dirty="0">
                <a:solidFill>
                  <a:srgbClr val="000000"/>
                </a:solidFill>
              </a:rPr>
              <a:t>hey are wild animals who should be scared of us, so </a:t>
            </a:r>
            <a:r>
              <a:rPr lang="en-GB" sz="1050" b="1" i="0" u="none" strike="noStrike" baseline="0" dirty="0">
                <a:solidFill>
                  <a:srgbClr val="000000"/>
                </a:solidFill>
              </a:rPr>
              <a:t>please refrain from feeding </a:t>
            </a:r>
            <a:r>
              <a:rPr lang="en-GB" sz="1050" b="0" i="0" u="none" strike="noStrike" baseline="0" dirty="0">
                <a:solidFill>
                  <a:srgbClr val="000000"/>
                </a:solidFill>
              </a:rPr>
              <a:t>them to prevent them losing their </a:t>
            </a:r>
            <a:r>
              <a:rPr lang="en-GB" sz="1050" b="0" i="0" u="none" strike="noStrike" baseline="0" dirty="0">
                <a:solidFill>
                  <a:srgbClr val="000000"/>
                </a:solidFill>
                <a:latin typeface="Calibri" panose="020F0502020204030204" pitchFamily="34" charset="0"/>
              </a:rPr>
              <a:t>fear and coming into homes. </a:t>
            </a:r>
          </a:p>
          <a:p>
            <a:endParaRPr lang="en-GB" sz="800" b="0" i="0" u="none" strike="noStrike" baseline="0" dirty="0">
              <a:solidFill>
                <a:srgbClr val="000000"/>
              </a:solidFill>
              <a:latin typeface="Calibri" panose="020F0502020204030204" pitchFamily="34" charset="0"/>
            </a:endParaRPr>
          </a:p>
          <a:p>
            <a:pPr algn="ctr"/>
            <a:r>
              <a:rPr lang="en-GB" sz="1050" b="0" i="0" u="none" strike="noStrike" baseline="0" dirty="0">
                <a:solidFill>
                  <a:srgbClr val="000000"/>
                </a:solidFill>
                <a:latin typeface="Calibri" panose="020F0502020204030204" pitchFamily="34" charset="0"/>
              </a:rPr>
              <a:t> </a:t>
            </a:r>
            <a:r>
              <a:rPr lang="en-GB" sz="1050" b="0" i="0" u="none" strike="noStrike" baseline="0" dirty="0">
                <a:solidFill>
                  <a:srgbClr val="000000"/>
                </a:solidFill>
                <a:latin typeface="Calibri" panose="020F0502020204030204" pitchFamily="34" charset="0"/>
                <a:hlinkClick r:id="rId4"/>
              </a:rPr>
              <a:t>https://www.wmjames.co.uk/blog/how-to-stop-foxes-in-your-garden.html</a:t>
            </a:r>
            <a:endParaRPr lang="en-GB" sz="1050" b="0" i="0" u="none" strike="noStrike" baseline="0" dirty="0">
              <a:solidFill>
                <a:srgbClr val="000000"/>
              </a:solidFill>
              <a:latin typeface="Calibri" panose="020F0502020204030204" pitchFamily="34" charset="0"/>
            </a:endParaRPr>
          </a:p>
          <a:p>
            <a:pPr algn="ctr"/>
            <a:r>
              <a:rPr lang="en-GB" sz="1050" b="0" i="0" u="none" strike="noStrike" baseline="0" dirty="0">
                <a:solidFill>
                  <a:srgbClr val="FF0000"/>
                </a:solidFill>
                <a:latin typeface="Calibri" panose="020F0502020204030204" pitchFamily="34" charset="0"/>
                <a:hlinkClick r:id="rId5"/>
              </a:rPr>
              <a:t>https://www.plasticboxshop.co.uk/home-storage-c1/23-litre-kerbside-plastic-recycling-caddy-fox-proof-p17</a:t>
            </a:r>
            <a:endParaRPr lang="en-GB" sz="1050" dirty="0">
              <a:solidFill>
                <a:srgbClr val="000000"/>
              </a:solidFill>
              <a:latin typeface="Calibri" panose="020F0502020204030204" pitchFamily="34" charset="0"/>
            </a:endParaRPr>
          </a:p>
          <a:p>
            <a:pPr algn="ctr"/>
            <a:endParaRPr lang="en-GB" sz="1200" b="0" i="0" u="none" strike="noStrike" baseline="0" dirty="0">
              <a:solidFill>
                <a:srgbClr val="FF0000"/>
              </a:solidFill>
              <a:latin typeface="Calibri" panose="020F0502020204030204" pitchFamily="34" charset="0"/>
            </a:endParaRPr>
          </a:p>
          <a:p>
            <a:pPr algn="ctr"/>
            <a:endParaRPr lang="en-GB" sz="1200" dirty="0"/>
          </a:p>
        </p:txBody>
      </p:sp>
      <p:sp>
        <p:nvSpPr>
          <p:cNvPr id="4" name="Rectangle 3">
            <a:extLst>
              <a:ext uri="{FF2B5EF4-FFF2-40B4-BE49-F238E27FC236}">
                <a16:creationId xmlns:a16="http://schemas.microsoft.com/office/drawing/2014/main" id="{7E1E0EEC-A6EB-7505-E847-8FECF7F7D0AE}"/>
              </a:ext>
            </a:extLst>
          </p:cNvPr>
          <p:cNvSpPr/>
          <p:nvPr/>
        </p:nvSpPr>
        <p:spPr>
          <a:xfrm>
            <a:off x="260648" y="6612500"/>
            <a:ext cx="6199332" cy="12928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solidFill>
                  <a:schemeClr val="tx1"/>
                </a:solidFill>
              </a:rPr>
              <a:t>PLEASE CLEAN UP AFTER YOUR DOGS</a:t>
            </a:r>
          </a:p>
          <a:p>
            <a:pPr algn="ctr"/>
            <a:endParaRPr lang="en-GB" sz="1100" b="1" dirty="0">
              <a:solidFill>
                <a:schemeClr val="tx1"/>
              </a:solidFill>
            </a:endParaRPr>
          </a:p>
          <a:p>
            <a:r>
              <a:rPr lang="en-GB" sz="1050" dirty="0">
                <a:solidFill>
                  <a:schemeClr val="tx1"/>
                </a:solidFill>
              </a:rPr>
              <a:t>Many residents have been contacting me about numerous amounts of dog mess all over the pavements and wild flower beds.  If you are a dog owner, it is your responsibility to clean up after them, we have several bins for dog mess located all over the Estate to assist in the clear up.   We will also be highlighting the offending mess with pink paint to show the extent of the issue and hopefully get the message through to all the owners to clean up after themselves.</a:t>
            </a:r>
          </a:p>
          <a:p>
            <a:endParaRPr lang="en-GB" sz="1100" dirty="0">
              <a:solidFill>
                <a:schemeClr val="tx1"/>
              </a:solidFill>
            </a:endParaRPr>
          </a:p>
          <a:p>
            <a:pPr algn="ctr"/>
            <a:endParaRPr lang="en-GB" dirty="0">
              <a:solidFill>
                <a:schemeClr val="tx1"/>
              </a:solidFill>
            </a:endParaRPr>
          </a:p>
        </p:txBody>
      </p:sp>
      <p:sp>
        <p:nvSpPr>
          <p:cNvPr id="5" name="Rectangle 4">
            <a:extLst>
              <a:ext uri="{FF2B5EF4-FFF2-40B4-BE49-F238E27FC236}">
                <a16:creationId xmlns:a16="http://schemas.microsoft.com/office/drawing/2014/main" id="{913139CA-FAE7-B17B-986C-5DBC984969EA}"/>
              </a:ext>
            </a:extLst>
          </p:cNvPr>
          <p:cNvSpPr/>
          <p:nvPr/>
        </p:nvSpPr>
        <p:spPr>
          <a:xfrm>
            <a:off x="244302" y="7769425"/>
            <a:ext cx="6336704" cy="12928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50" b="1" dirty="0">
                <a:solidFill>
                  <a:schemeClr val="tx1"/>
                </a:solidFill>
              </a:rPr>
              <a:t>HLE CAAC AGM</a:t>
            </a:r>
          </a:p>
          <a:p>
            <a:pPr algn="ctr"/>
            <a:endParaRPr lang="en-GB" sz="1050" b="1" dirty="0">
              <a:solidFill>
                <a:schemeClr val="tx1"/>
              </a:solidFill>
            </a:endParaRPr>
          </a:p>
          <a:p>
            <a:r>
              <a:rPr lang="en-GB" sz="1050" dirty="0">
                <a:solidFill>
                  <a:schemeClr val="tx1"/>
                </a:solidFill>
              </a:rPr>
              <a:t>After a 4 year gap the next HLE Conservation Are Advisory Committee (CAAC) AGM will be held at the Community Centre on the 10-May-23 at 8.15pm, all residents welcome..</a:t>
            </a:r>
          </a:p>
          <a:p>
            <a:endParaRPr lang="en-GB" sz="1050" dirty="0">
              <a:solidFill>
                <a:schemeClr val="tx1"/>
              </a:solidFill>
            </a:endParaRPr>
          </a:p>
          <a:p>
            <a:r>
              <a:rPr lang="en-GB" sz="1050" dirty="0">
                <a:solidFill>
                  <a:schemeClr val="tx1"/>
                </a:solidFill>
              </a:rPr>
              <a:t>The CAAC meets on an ad hoc basis to review planning applications relating to the estate and there are currently 5 vacancies.  If anyone is interested in joining, applications to </a:t>
            </a:r>
            <a:r>
              <a:rPr lang="en-GB" sz="1050" dirty="0">
                <a:solidFill>
                  <a:schemeClr val="tx1"/>
                </a:solidFill>
                <a:hlinkClick r:id="rId6">
                  <a:extLst>
                    <a:ext uri="{A12FA001-AC4F-418D-AE19-62706E023703}">
                      <ahyp:hlinkClr xmlns:ahyp="http://schemas.microsoft.com/office/drawing/2018/hyperlinkcolor" val="tx"/>
                    </a:ext>
                  </a:extLst>
                </a:hlinkClick>
              </a:rPr>
              <a:t>conservation@hle.org.uk</a:t>
            </a:r>
            <a:endParaRPr lang="en-GB" sz="1050" dirty="0">
              <a:solidFill>
                <a:schemeClr val="tx1"/>
              </a:solidFill>
            </a:endParaRPr>
          </a:p>
          <a:p>
            <a:endParaRPr lang="en-GB" sz="1050" dirty="0">
              <a:solidFill>
                <a:schemeClr val="tx1"/>
              </a:solidFill>
            </a:endParaRPr>
          </a:p>
        </p:txBody>
      </p:sp>
      <p:sp>
        <p:nvSpPr>
          <p:cNvPr id="6" name="Rectangle 5">
            <a:extLst>
              <a:ext uri="{FF2B5EF4-FFF2-40B4-BE49-F238E27FC236}">
                <a16:creationId xmlns:a16="http://schemas.microsoft.com/office/drawing/2014/main" id="{4F07B8BF-C17D-A26B-2DBB-23CBC08A55F2}"/>
              </a:ext>
            </a:extLst>
          </p:cNvPr>
          <p:cNvSpPr/>
          <p:nvPr/>
        </p:nvSpPr>
        <p:spPr>
          <a:xfrm>
            <a:off x="50966" y="9062251"/>
            <a:ext cx="6611032" cy="843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50" b="1" kern="0" dirty="0">
                <a:solidFill>
                  <a:schemeClr val="tx1"/>
                </a:solidFill>
                <a:effectLst/>
                <a:latin typeface="Calibri" panose="020F0502020204030204" pitchFamily="34" charset="0"/>
                <a:ea typeface="Calibri" panose="020F0502020204030204" pitchFamily="34" charset="0"/>
              </a:rPr>
              <a:t>URBAN HILL CLIMB</a:t>
            </a:r>
          </a:p>
          <a:p>
            <a:pPr algn="ctr"/>
            <a:endParaRPr lang="en-GB" sz="1050" kern="0" dirty="0">
              <a:solidFill>
                <a:schemeClr val="tx1"/>
              </a:solidFill>
              <a:latin typeface="Calibri" panose="020F0502020204030204" pitchFamily="34" charset="0"/>
              <a:ea typeface="Calibri" panose="020F0502020204030204" pitchFamily="34" charset="0"/>
            </a:endParaRPr>
          </a:p>
          <a:p>
            <a:pPr algn="ctr"/>
            <a:r>
              <a:rPr lang="en-GB" sz="1050" kern="0" dirty="0">
                <a:solidFill>
                  <a:schemeClr val="tx1"/>
                </a:solidFill>
                <a:effectLst/>
                <a:latin typeface="Calibri" panose="020F0502020204030204" pitchFamily="34" charset="0"/>
                <a:ea typeface="Calibri" panose="020F0502020204030204" pitchFamily="34" charset="0"/>
              </a:rPr>
              <a:t>On Sunday 30 September the Urban Hill Climb cycling race will take place on Swains Lane. More info on the event here: </a:t>
            </a:r>
            <a:r>
              <a:rPr lang="en-GB" sz="1050" u="sng" kern="0" dirty="0">
                <a:solidFill>
                  <a:schemeClr val="tx2">
                    <a:lumMod val="60000"/>
                    <a:lumOff val="40000"/>
                  </a:schemeClr>
                </a:solidFill>
                <a:effectLst/>
                <a:latin typeface="Calibri" panose="020F0502020204030204" pitchFamily="34" charset="0"/>
                <a:ea typeface="Calibri" panose="020F0502020204030204" pitchFamily="34" charset="0"/>
              </a:rPr>
              <a:t>https://lcc.org.uk/events/urban-hill-climb-2023/</a:t>
            </a:r>
          </a:p>
          <a:p>
            <a:pPr algn="ctr"/>
            <a:endParaRPr lang="en-GB" sz="1050" u="sng" kern="0" dirty="0">
              <a:solidFill>
                <a:schemeClr val="tx2">
                  <a:lumMod val="60000"/>
                  <a:lumOff val="40000"/>
                </a:schemeClr>
              </a:solidFill>
              <a:effectLst/>
              <a:latin typeface="Calibri" panose="020F0502020204030204" pitchFamily="34" charset="0"/>
              <a:ea typeface="Calibri" panose="020F0502020204030204" pitchFamily="34" charset="0"/>
            </a:endParaRPr>
          </a:p>
          <a:p>
            <a:pPr algn="ctr"/>
            <a:endParaRPr lang="en-GB" sz="1050" dirty="0">
              <a:solidFill>
                <a:schemeClr val="tx1"/>
              </a:solidFill>
            </a:endParaRPr>
          </a:p>
        </p:txBody>
      </p:sp>
    </p:spTree>
    <p:extLst>
      <p:ext uri="{BB962C8B-B14F-4D97-AF65-F5344CB8AC3E}">
        <p14:creationId xmlns:p14="http://schemas.microsoft.com/office/powerpoint/2010/main" val="419623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D577B7-755C-4F40-B454-A6911197CF92}"/>
              </a:ext>
            </a:extLst>
          </p:cNvPr>
          <p:cNvSpPr txBox="1"/>
          <p:nvPr/>
        </p:nvSpPr>
        <p:spPr>
          <a:xfrm>
            <a:off x="428367" y="7650008"/>
            <a:ext cx="5976664" cy="461665"/>
          </a:xfrm>
          <a:prstGeom prst="rect">
            <a:avLst/>
          </a:prstGeom>
          <a:noFill/>
          <a:ln>
            <a:solidFill>
              <a:schemeClr val="tx1"/>
            </a:solidFill>
          </a:ln>
        </p:spPr>
        <p:txBody>
          <a:bodyPr wrap="square" rtlCol="0">
            <a:spAutoFit/>
          </a:bodyPr>
          <a:lstStyle/>
          <a:p>
            <a:pPr algn="ctr"/>
            <a:r>
              <a:rPr lang="en-US" sz="1200" dirty="0">
                <a:effectLst/>
                <a:ea typeface="MS Mincho" panose="02020609040205080304" pitchFamily="49" charset="-128"/>
                <a:cs typeface="Times New Roman" panose="02020603050405020304" pitchFamily="18" charset="0"/>
              </a:rPr>
              <a:t>   </a:t>
            </a:r>
            <a:r>
              <a:rPr lang="en-US" sz="1200" b="1" dirty="0">
                <a:effectLst/>
                <a:ea typeface="MS Mincho" panose="02020609040205080304" pitchFamily="49" charset="-128"/>
                <a:cs typeface="Times New Roman" panose="02020603050405020304" pitchFamily="18" charset="0"/>
              </a:rPr>
              <a:t>Be sure to use the SUGGESTION BOX email for your comments:  </a:t>
            </a:r>
            <a:r>
              <a:rPr lang="en-GB" sz="1200" b="1" u="sng" dirty="0">
                <a:solidFill>
                  <a:srgbClr val="0000FF"/>
                </a:solidFill>
                <a:effectLst/>
                <a:ea typeface="MS Mincho" panose="02020609040205080304" pitchFamily="49" charset="-128"/>
                <a:cs typeface="Times New Roman" panose="02020603050405020304" pitchFamily="18" charset="0"/>
                <a:hlinkClick r:id="rId2"/>
              </a:rPr>
              <a:t>suggestionbox@hle.org.uk</a:t>
            </a:r>
            <a:endParaRPr lang="en-GB" sz="1200" dirty="0">
              <a:effectLst/>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F46748E1-DA2F-4FB6-A707-4AF58A1E4C87}"/>
              </a:ext>
            </a:extLst>
          </p:cNvPr>
          <p:cNvSpPr txBox="1"/>
          <p:nvPr/>
        </p:nvSpPr>
        <p:spPr>
          <a:xfrm>
            <a:off x="428367" y="8287730"/>
            <a:ext cx="5991432" cy="1100814"/>
          </a:xfrm>
          <a:prstGeom prst="rect">
            <a:avLst/>
          </a:prstGeom>
          <a:noFill/>
          <a:ln>
            <a:solidFill>
              <a:schemeClr val="tx1"/>
            </a:solidFill>
          </a:ln>
        </p:spPr>
        <p:txBody>
          <a:bodyPr wrap="square" rtlCol="0">
            <a:spAutoFit/>
          </a:bodyPr>
          <a:lstStyle/>
          <a:p>
            <a:pPr lvl="0" algn="ctr" eaLnBrk="0" fontAlgn="base" hangingPunct="0">
              <a:lnSpc>
                <a:spcPts val="800"/>
              </a:lnSpc>
              <a:spcBef>
                <a:spcPct val="0"/>
              </a:spcBef>
              <a:spcAft>
                <a:spcPts val="200"/>
              </a:spcAft>
            </a:pPr>
            <a:r>
              <a:rPr lang="en-US" altLang="zh-CN" sz="1000" dirty="0"/>
              <a:t>HLE MANAGER – Antonia Pereira:</a:t>
            </a:r>
            <a:endParaRPr lang="en-GB" altLang="zh-CN" sz="1000" dirty="0"/>
          </a:p>
          <a:p>
            <a:pPr lvl="0" algn="ctr" eaLnBrk="0" fontAlgn="base" hangingPunct="0">
              <a:lnSpc>
                <a:spcPts val="800"/>
              </a:lnSpc>
              <a:spcBef>
                <a:spcPct val="0"/>
              </a:spcBef>
              <a:spcAft>
                <a:spcPct val="0"/>
              </a:spcAft>
            </a:pPr>
            <a:r>
              <a:rPr lang="en-US" altLang="zh-CN" sz="1000" dirty="0"/>
              <a:t>Office: 0203 538 4454  Mobile phone: 07731 301119  Email: </a:t>
            </a:r>
            <a:r>
              <a:rPr lang="en-US" altLang="zh-CN" sz="1000" dirty="0">
                <a:hlinkClick r:id="rId3"/>
              </a:rPr>
              <a:t>manager@hle.org.uk</a:t>
            </a:r>
            <a:r>
              <a:rPr lang="en-US" altLang="zh-CN" sz="1000" dirty="0"/>
              <a:t> </a:t>
            </a:r>
            <a:endParaRPr lang="en-GB" altLang="zh-CN" sz="1000" dirty="0"/>
          </a:p>
          <a:p>
            <a:pPr lvl="0" algn="ctr" eaLnBrk="0" fontAlgn="base" hangingPunct="0">
              <a:lnSpc>
                <a:spcPts val="800"/>
              </a:lnSpc>
              <a:spcBef>
                <a:spcPct val="0"/>
              </a:spcBef>
              <a:spcAft>
                <a:spcPct val="0"/>
              </a:spcAft>
            </a:pPr>
            <a:endParaRPr lang="en-US" altLang="zh-CN" sz="1000" dirty="0"/>
          </a:p>
          <a:p>
            <a:pPr lvl="0" algn="ctr" eaLnBrk="0" fontAlgn="base" hangingPunct="0">
              <a:lnSpc>
                <a:spcPts val="800"/>
              </a:lnSpc>
              <a:spcBef>
                <a:spcPct val="0"/>
              </a:spcBef>
              <a:spcAft>
                <a:spcPts val="200"/>
              </a:spcAft>
            </a:pPr>
            <a:r>
              <a:rPr lang="en-US" altLang="zh-CN" sz="1000" dirty="0"/>
              <a:t>HLE FOREMAN – Gerry Hartigan:</a:t>
            </a:r>
            <a:endParaRPr lang="en-GB" altLang="zh-CN" sz="1000" dirty="0"/>
          </a:p>
          <a:p>
            <a:pPr lvl="0" algn="ctr" eaLnBrk="0" fontAlgn="base" hangingPunct="0">
              <a:lnSpc>
                <a:spcPts val="800"/>
              </a:lnSpc>
              <a:spcBef>
                <a:spcPct val="0"/>
              </a:spcBef>
              <a:spcAft>
                <a:spcPct val="0"/>
              </a:spcAft>
            </a:pPr>
            <a:r>
              <a:rPr lang="en-US" altLang="zh-CN" sz="1000" dirty="0"/>
              <a:t>Mobile phone: 07447 869570	Email: </a:t>
            </a:r>
            <a:r>
              <a:rPr lang="en-US" altLang="zh-CN" sz="1000" dirty="0">
                <a:hlinkClick r:id="rId4"/>
              </a:rPr>
              <a:t>foreman@hle.org.uk</a:t>
            </a:r>
            <a:r>
              <a:rPr lang="en-US" altLang="zh-CN" sz="1000" dirty="0"/>
              <a:t> </a:t>
            </a:r>
            <a:endParaRPr lang="en-GB" altLang="zh-CN" sz="1000" dirty="0"/>
          </a:p>
          <a:p>
            <a:pPr lvl="0" algn="ctr" eaLnBrk="0" fontAlgn="base" hangingPunct="0">
              <a:lnSpc>
                <a:spcPts val="800"/>
              </a:lnSpc>
              <a:spcBef>
                <a:spcPct val="0"/>
              </a:spcBef>
              <a:spcAft>
                <a:spcPct val="0"/>
              </a:spcAft>
            </a:pPr>
            <a:endParaRPr lang="en-US" altLang="zh-CN" sz="1000" dirty="0"/>
          </a:p>
          <a:p>
            <a:pPr lvl="0" algn="ctr" eaLnBrk="0" fontAlgn="base" hangingPunct="0">
              <a:lnSpc>
                <a:spcPts val="800"/>
              </a:lnSpc>
              <a:spcBef>
                <a:spcPct val="0"/>
              </a:spcBef>
              <a:spcAft>
                <a:spcPts val="200"/>
              </a:spcAft>
            </a:pPr>
            <a:r>
              <a:rPr lang="en-US" altLang="zh-CN" sz="1000" dirty="0"/>
              <a:t>HLE COMMITTEE SECRETARY – Ronnie Day:</a:t>
            </a:r>
            <a:endParaRPr lang="en-GB" altLang="zh-CN" sz="1000" dirty="0"/>
          </a:p>
          <a:p>
            <a:pPr lvl="0" algn="ctr" eaLnBrk="0" fontAlgn="base" hangingPunct="0">
              <a:lnSpc>
                <a:spcPts val="800"/>
              </a:lnSpc>
              <a:spcBef>
                <a:spcPct val="0"/>
              </a:spcBef>
              <a:spcAft>
                <a:spcPct val="0"/>
              </a:spcAft>
            </a:pPr>
            <a:r>
              <a:rPr lang="en-US" altLang="zh-CN" sz="1000" dirty="0"/>
              <a:t>Email: </a:t>
            </a:r>
            <a:r>
              <a:rPr lang="en-US" altLang="zh-CN" sz="1000" dirty="0">
                <a:hlinkClick r:id="rId5"/>
              </a:rPr>
              <a:t>secretary@hle.org.uk</a:t>
            </a:r>
            <a:endParaRPr lang="en-US" altLang="zh-CN" sz="1000" dirty="0"/>
          </a:p>
          <a:p>
            <a:pPr lvl="0" algn="ctr" eaLnBrk="0" fontAlgn="base" hangingPunct="0">
              <a:lnSpc>
                <a:spcPts val="800"/>
              </a:lnSpc>
              <a:spcBef>
                <a:spcPct val="0"/>
              </a:spcBef>
              <a:spcAft>
                <a:spcPct val="0"/>
              </a:spcAft>
            </a:pPr>
            <a:endParaRPr lang="en-US" altLang="zh-CN" sz="1000" dirty="0"/>
          </a:p>
        </p:txBody>
      </p:sp>
      <p:pic>
        <p:nvPicPr>
          <p:cNvPr id="5" name="Picture 4">
            <a:extLst>
              <a:ext uri="{FF2B5EF4-FFF2-40B4-BE49-F238E27FC236}">
                <a16:creationId xmlns:a16="http://schemas.microsoft.com/office/drawing/2014/main" id="{E5EED145-D085-4718-942B-8ACBFEEC6415}"/>
              </a:ext>
            </a:extLst>
          </p:cNvPr>
          <p:cNvPicPr>
            <a:picLocks noChangeAspect="1"/>
          </p:cNvPicPr>
          <p:nvPr/>
        </p:nvPicPr>
        <p:blipFill>
          <a:blip r:embed="rId6"/>
          <a:stretch>
            <a:fillRect/>
          </a:stretch>
        </p:blipFill>
        <p:spPr>
          <a:xfrm>
            <a:off x="247424" y="9605827"/>
            <a:ext cx="6424717" cy="325547"/>
          </a:xfrm>
          <a:prstGeom prst="rect">
            <a:avLst/>
          </a:prstGeom>
        </p:spPr>
      </p:pic>
      <p:sp>
        <p:nvSpPr>
          <p:cNvPr id="17" name="Rectangle 16">
            <a:extLst>
              <a:ext uri="{FF2B5EF4-FFF2-40B4-BE49-F238E27FC236}">
                <a16:creationId xmlns:a16="http://schemas.microsoft.com/office/drawing/2014/main" id="{B0103691-2276-A9DA-FCC9-C1F2E5D5ECDF}"/>
              </a:ext>
            </a:extLst>
          </p:cNvPr>
          <p:cNvSpPr/>
          <p:nvPr/>
        </p:nvSpPr>
        <p:spPr>
          <a:xfrm>
            <a:off x="332656" y="632520"/>
            <a:ext cx="1008112" cy="371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6EB89551-AE9E-A3DB-88DB-9B6F48CDE3F0}"/>
              </a:ext>
            </a:extLst>
          </p:cNvPr>
          <p:cNvSpPr/>
          <p:nvPr/>
        </p:nvSpPr>
        <p:spPr>
          <a:xfrm>
            <a:off x="332656" y="2714969"/>
            <a:ext cx="6096978" cy="20044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solidFill>
                  <a:schemeClr val="tx1"/>
                </a:solidFill>
              </a:rPr>
              <a:t>NEWS FROM THE TEAM</a:t>
            </a:r>
          </a:p>
          <a:p>
            <a:endParaRPr lang="en-GB" sz="1100" dirty="0">
              <a:solidFill>
                <a:schemeClr val="tx1"/>
              </a:solidFill>
            </a:endParaRPr>
          </a:p>
          <a:p>
            <a:pPr algn="ctr"/>
            <a:r>
              <a:rPr lang="en-GB" sz="1100" b="1" dirty="0">
                <a:solidFill>
                  <a:schemeClr val="tx1"/>
                </a:solidFill>
              </a:rPr>
              <a:t>PLANTING TREES, RAILING AND WILDING AREA</a:t>
            </a:r>
          </a:p>
          <a:p>
            <a:pPr algn="ctr"/>
            <a:endParaRPr lang="en-GB" sz="1050" b="1" dirty="0">
              <a:solidFill>
                <a:schemeClr val="tx1"/>
              </a:solidFill>
            </a:endParaRPr>
          </a:p>
          <a:p>
            <a:pPr marL="171450" indent="-171450">
              <a:buFont typeface="Arial" panose="020B0604020202020204" pitchFamily="34" charset="0"/>
              <a:buChar char="•"/>
            </a:pPr>
            <a:r>
              <a:rPr lang="en-GB" sz="1050" dirty="0">
                <a:solidFill>
                  <a:schemeClr val="tx1"/>
                </a:solidFill>
              </a:rPr>
              <a:t>We have created more bird boxes, which have been put up in the lower park.</a:t>
            </a:r>
          </a:p>
          <a:p>
            <a:pPr marL="171450" indent="-171450">
              <a:buFont typeface="Arial" panose="020B0604020202020204" pitchFamily="34" charset="0"/>
              <a:buChar char="•"/>
            </a:pPr>
            <a:r>
              <a:rPr lang="en-GB" sz="1050" dirty="0">
                <a:solidFill>
                  <a:schemeClr val="tx1"/>
                </a:solidFill>
              </a:rPr>
              <a:t>The railings and the gate in the ornamental garden have been painted and renovated to a very high standard. Thanks to all the boys, it was hard work but well worth it.</a:t>
            </a:r>
          </a:p>
          <a:p>
            <a:pPr marL="171450" indent="-171450">
              <a:buFont typeface="Arial" panose="020B0604020202020204" pitchFamily="34" charset="0"/>
              <a:buChar char="•"/>
            </a:pPr>
            <a:r>
              <a:rPr lang="en-GB" sz="1050" dirty="0">
                <a:solidFill>
                  <a:schemeClr val="tx1"/>
                </a:solidFill>
              </a:rPr>
              <a:t>The seeds have been sow in the wilding areas and they are sprouting!!</a:t>
            </a:r>
          </a:p>
          <a:p>
            <a:pPr marL="171450" indent="-171450">
              <a:buFont typeface="Arial" panose="020B0604020202020204" pitchFamily="34" charset="0"/>
              <a:buChar char="•"/>
            </a:pPr>
            <a:r>
              <a:rPr lang="en-GB" sz="1050" dirty="0">
                <a:solidFill>
                  <a:schemeClr val="tx1"/>
                </a:solidFill>
              </a:rPr>
              <a:t>The bath in the ornamental garden is being planted and the pergola is being extended.</a:t>
            </a:r>
          </a:p>
          <a:p>
            <a:pPr marL="171450" indent="-171450">
              <a:buFont typeface="Arial" panose="020B0604020202020204" pitchFamily="34" charset="0"/>
              <a:buChar char="•"/>
            </a:pPr>
            <a:r>
              <a:rPr lang="en-GB" sz="1050" dirty="0">
                <a:solidFill>
                  <a:schemeClr val="tx1"/>
                </a:solidFill>
              </a:rPr>
              <a:t>No mow May all over the Estate</a:t>
            </a:r>
          </a:p>
          <a:p>
            <a:pPr marL="171450" indent="-171450">
              <a:buFont typeface="Arial" panose="020B0604020202020204" pitchFamily="34" charset="0"/>
              <a:buChar char="•"/>
            </a:pPr>
            <a:endParaRPr lang="en-GB" sz="900" dirty="0">
              <a:solidFill>
                <a:schemeClr val="tx1"/>
              </a:solidFill>
            </a:endParaRPr>
          </a:p>
          <a:p>
            <a:endParaRPr lang="en-GB" sz="1000" dirty="0">
              <a:solidFill>
                <a:schemeClr val="tx1"/>
              </a:solidFill>
            </a:endParaRPr>
          </a:p>
        </p:txBody>
      </p:sp>
      <p:sp>
        <p:nvSpPr>
          <p:cNvPr id="28" name="Rectangle 27">
            <a:extLst>
              <a:ext uri="{FF2B5EF4-FFF2-40B4-BE49-F238E27FC236}">
                <a16:creationId xmlns:a16="http://schemas.microsoft.com/office/drawing/2014/main" id="{EBCA099A-9C77-92BD-7E74-33BF67A287D0}"/>
              </a:ext>
            </a:extLst>
          </p:cNvPr>
          <p:cNvSpPr/>
          <p:nvPr/>
        </p:nvSpPr>
        <p:spPr>
          <a:xfrm>
            <a:off x="240553" y="200472"/>
            <a:ext cx="6243775" cy="22972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50" b="1" dirty="0">
                <a:ln w="0"/>
                <a:solidFill>
                  <a:schemeClr val="tx1"/>
                </a:solidFill>
              </a:rPr>
              <a:t>FOREST SCHOOL IS BACK!!</a:t>
            </a:r>
          </a:p>
          <a:p>
            <a:pPr algn="ctr"/>
            <a:endParaRPr lang="en-GB" sz="1050" b="1" dirty="0">
              <a:ln w="0"/>
              <a:solidFill>
                <a:schemeClr val="tx1"/>
              </a:solidFill>
              <a:effectLst>
                <a:outerShdw blurRad="38100" dist="19050" dir="2700000" algn="tl" rotWithShape="0">
                  <a:schemeClr val="dk1">
                    <a:alpha val="40000"/>
                  </a:schemeClr>
                </a:outerShdw>
              </a:effectLst>
            </a:endParaRPr>
          </a:p>
          <a:p>
            <a:r>
              <a:rPr lang="en-GB" sz="1050" dirty="0">
                <a:ln w="0"/>
                <a:solidFill>
                  <a:schemeClr val="tx1"/>
                </a:solidFill>
              </a:rPr>
              <a:t>Following last years successful sessions, we are happy to announce we are back for the Summer Term.  Our outdoor nature connection after school club sessions are designed to promote environmental awareness, stimulate imaginations and encourage sustainability, creativity and exploration through activities such as den building and natural art.</a:t>
            </a:r>
          </a:p>
          <a:p>
            <a:endParaRPr lang="en-GB" sz="1050" dirty="0">
              <a:ln w="0"/>
              <a:solidFill>
                <a:schemeClr val="tx1"/>
              </a:solidFill>
            </a:endParaRPr>
          </a:p>
          <a:p>
            <a:r>
              <a:rPr lang="en-GB" sz="1050" dirty="0">
                <a:ln w="0"/>
                <a:solidFill>
                  <a:schemeClr val="tx1"/>
                </a:solidFill>
              </a:rPr>
              <a:t>Location: Holly Lodge Gardens</a:t>
            </a:r>
          </a:p>
          <a:p>
            <a:r>
              <a:rPr lang="en-GB" sz="1050" dirty="0">
                <a:ln w="0"/>
                <a:solidFill>
                  <a:schemeClr val="tx1"/>
                </a:solidFill>
              </a:rPr>
              <a:t>Dates: Every Thursday from 20</a:t>
            </a:r>
            <a:r>
              <a:rPr lang="en-GB" sz="1050" baseline="30000" dirty="0">
                <a:ln w="0"/>
                <a:solidFill>
                  <a:schemeClr val="tx1"/>
                </a:solidFill>
              </a:rPr>
              <a:t>th</a:t>
            </a:r>
            <a:r>
              <a:rPr lang="en-GB" sz="1050" dirty="0">
                <a:ln w="0"/>
                <a:solidFill>
                  <a:schemeClr val="tx1"/>
                </a:solidFill>
              </a:rPr>
              <a:t> of April to 25</a:t>
            </a:r>
            <a:r>
              <a:rPr lang="en-GB" sz="1050" baseline="30000" dirty="0">
                <a:ln w="0"/>
                <a:solidFill>
                  <a:schemeClr val="tx1"/>
                </a:solidFill>
              </a:rPr>
              <a:t>th</a:t>
            </a:r>
            <a:r>
              <a:rPr lang="en-GB" sz="1050" dirty="0">
                <a:ln w="0"/>
                <a:solidFill>
                  <a:schemeClr val="tx1"/>
                </a:solidFill>
              </a:rPr>
              <a:t> of May &amp; from 8</a:t>
            </a:r>
            <a:r>
              <a:rPr lang="en-GB" sz="1050" baseline="30000" dirty="0">
                <a:ln w="0"/>
                <a:solidFill>
                  <a:schemeClr val="tx1"/>
                </a:solidFill>
              </a:rPr>
              <a:t>th</a:t>
            </a:r>
            <a:r>
              <a:rPr lang="en-GB" sz="1050" dirty="0">
                <a:ln w="0"/>
                <a:solidFill>
                  <a:schemeClr val="tx1"/>
                </a:solidFill>
              </a:rPr>
              <a:t> of June to 20</a:t>
            </a:r>
            <a:r>
              <a:rPr lang="en-GB" sz="1050" baseline="30000" dirty="0">
                <a:ln w="0"/>
                <a:solidFill>
                  <a:schemeClr val="tx1"/>
                </a:solidFill>
              </a:rPr>
              <a:t>th</a:t>
            </a:r>
            <a:r>
              <a:rPr lang="en-GB" sz="1050" dirty="0">
                <a:ln w="0"/>
                <a:solidFill>
                  <a:schemeClr val="tx1"/>
                </a:solidFill>
              </a:rPr>
              <a:t> of July (term time only)</a:t>
            </a:r>
          </a:p>
          <a:p>
            <a:r>
              <a:rPr lang="en-GB" sz="1050" dirty="0">
                <a:ln w="0"/>
                <a:solidFill>
                  <a:schemeClr val="tx1"/>
                </a:solidFill>
              </a:rPr>
              <a:t>Time: 3.45 pm to 5.45 pm</a:t>
            </a:r>
          </a:p>
          <a:p>
            <a:r>
              <a:rPr lang="en-GB" sz="1050" dirty="0">
                <a:ln w="0"/>
                <a:solidFill>
                  <a:schemeClr val="tx1"/>
                </a:solidFill>
              </a:rPr>
              <a:t>Price: £15 per child per session</a:t>
            </a:r>
          </a:p>
          <a:p>
            <a:r>
              <a:rPr lang="en-GB" sz="1050" dirty="0">
                <a:ln w="0"/>
                <a:solidFill>
                  <a:schemeClr val="tx1"/>
                </a:solidFill>
              </a:rPr>
              <a:t>Age: 5 to 11 years old </a:t>
            </a:r>
          </a:p>
          <a:p>
            <a:r>
              <a:rPr lang="en-GB" sz="1050" dirty="0">
                <a:ln w="0"/>
                <a:solidFill>
                  <a:schemeClr val="tx1"/>
                </a:solidFill>
              </a:rPr>
              <a:t>Contact Paula Harvey at </a:t>
            </a:r>
            <a:r>
              <a:rPr lang="en-GB" sz="1050" dirty="0">
                <a:ln w="0"/>
                <a:solidFill>
                  <a:schemeClr val="tx1"/>
                </a:solidFill>
                <a:hlinkClick r:id="rId7"/>
              </a:rPr>
              <a:t>info@urbanforesttribe.com</a:t>
            </a:r>
            <a:r>
              <a:rPr lang="en-GB" sz="1050" dirty="0">
                <a:ln w="0"/>
                <a:solidFill>
                  <a:schemeClr val="tx1"/>
                </a:solidFill>
              </a:rPr>
              <a:t> or visit our </a:t>
            </a:r>
            <a:r>
              <a:rPr lang="en-GB" sz="1050" dirty="0">
                <a:ln w="0"/>
                <a:solidFill>
                  <a:schemeClr val="tx1"/>
                </a:solidFill>
                <a:hlinkClick r:id="rId8"/>
              </a:rPr>
              <a:t>www.urbanforesttribe.com</a:t>
            </a:r>
            <a:r>
              <a:rPr lang="en-GB" sz="1050" dirty="0">
                <a:ln w="0"/>
                <a:solidFill>
                  <a:schemeClr val="tx1"/>
                </a:solidFill>
              </a:rPr>
              <a:t> to find out more</a:t>
            </a:r>
          </a:p>
          <a:p>
            <a:endParaRPr lang="en-GB" sz="1050" dirty="0">
              <a:ln w="0"/>
              <a:solidFill>
                <a:schemeClr val="tx1"/>
              </a:solidFill>
            </a:endParaRPr>
          </a:p>
          <a:p>
            <a:endParaRPr lang="en-GB" sz="1050" dirty="0">
              <a:ln w="0"/>
              <a:solidFill>
                <a:schemeClr val="tx1"/>
              </a:solidFill>
            </a:endParaRPr>
          </a:p>
          <a:p>
            <a:pPr algn="ctr"/>
            <a:endParaRPr lang="en-GB" sz="1050" b="1" dirty="0">
              <a:ln w="0"/>
              <a:solidFill>
                <a:schemeClr val="tx1"/>
              </a:solidFill>
              <a:effectLst>
                <a:outerShdw blurRad="38100" dist="19050" dir="2700000" algn="tl" rotWithShape="0">
                  <a:schemeClr val="dk1">
                    <a:alpha val="40000"/>
                  </a:schemeClr>
                </a:outerShdw>
              </a:effectLst>
            </a:endParaRPr>
          </a:p>
        </p:txBody>
      </p:sp>
      <p:pic>
        <p:nvPicPr>
          <p:cNvPr id="1026" name="Picture 2">
            <a:extLst>
              <a:ext uri="{FF2B5EF4-FFF2-40B4-BE49-F238E27FC236}">
                <a16:creationId xmlns:a16="http://schemas.microsoft.com/office/drawing/2014/main" id="{1E6AC475-D210-053F-FA86-0235661984D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80728" y="4719373"/>
            <a:ext cx="4608512" cy="156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049BBE7-9211-FCE2-C245-9BFC3775D2C9}"/>
              </a:ext>
            </a:extLst>
          </p:cNvPr>
          <p:cNvSpPr/>
          <p:nvPr/>
        </p:nvSpPr>
        <p:spPr>
          <a:xfrm>
            <a:off x="428366" y="6283327"/>
            <a:ext cx="6096978" cy="13180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kern="0" dirty="0">
                <a:solidFill>
                  <a:schemeClr val="tx1"/>
                </a:solidFill>
                <a:effectLst/>
                <a:ea typeface="Calibri" panose="020F0502020204030204" pitchFamily="34" charset="0"/>
              </a:rPr>
              <a:t>HLCC every Thursday 10am-3pm. Pop in for some craft, a game of table tennis or bring your laptop along for your own projects. Free, drop-in and light refreshments are being served</a:t>
            </a:r>
          </a:p>
          <a:p>
            <a:pPr marL="171450" indent="-171450">
              <a:buFont typeface="Arial" panose="020B0604020202020204" pitchFamily="34" charset="0"/>
              <a:buChar char="•"/>
            </a:pPr>
            <a:r>
              <a:rPr lang="en-GB" sz="1050" dirty="0">
                <a:solidFill>
                  <a:schemeClr val="tx1"/>
                </a:solidFill>
                <a:effectLst/>
                <a:ea typeface="Calibri" panose="020F0502020204030204" pitchFamily="34" charset="0"/>
              </a:rPr>
              <a:t>The Big Help Out day is on Bank Holiday Monday, 8th May, for anyone interested in volunteering.  Come to the Highgate Society, 10A South Grove, 10am to 1pm to see what's on offer.  Your Holly Lodge Community Centre will be there, and  we need your help! </a:t>
            </a:r>
          </a:p>
          <a:p>
            <a:pPr marL="171450" indent="-171450">
              <a:buFont typeface="Arial" panose="020B0604020202020204" pitchFamily="34" charset="0"/>
              <a:buChar char="•"/>
            </a:pPr>
            <a:endParaRPr lang="en-GB" sz="1000" dirty="0">
              <a:solidFill>
                <a:schemeClr val="tx1"/>
              </a:solidFill>
            </a:endParaRPr>
          </a:p>
        </p:txBody>
      </p:sp>
    </p:spTree>
    <p:extLst>
      <p:ext uri="{BB962C8B-B14F-4D97-AF65-F5344CB8AC3E}">
        <p14:creationId xmlns:p14="http://schemas.microsoft.com/office/powerpoint/2010/main" val="410376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44409</TotalTime>
  <Words>971</Words>
  <Application>Microsoft Office PowerPoint</Application>
  <PresentationFormat>A4 Paper (210x297 mm)</PresentationFormat>
  <Paragraphs>63</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dc:creator>
  <cp:lastModifiedBy>Manager HLE</cp:lastModifiedBy>
  <cp:revision>943</cp:revision>
  <cp:lastPrinted>2023-02-15T15:56:37Z</cp:lastPrinted>
  <dcterms:created xsi:type="dcterms:W3CDTF">2014-11-19T13:45:09Z</dcterms:created>
  <dcterms:modified xsi:type="dcterms:W3CDTF">2023-05-04T13:58:18Z</dcterms:modified>
</cp:coreProperties>
</file>