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5" r:id="rId3"/>
  </p:sldIdLst>
  <p:sldSz cx="6858000" cy="9906000" type="A4"/>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Narraway" initials="M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p:cViewPr>
        <p:scale>
          <a:sx n="100" d="100"/>
          <a:sy n="100" d="100"/>
        </p:scale>
        <p:origin x="1262" y="-3216"/>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2"/>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2"/>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333" b="1" cap="all"/>
            </a:lvl1pPr>
          </a:lstStyle>
          <a:p>
            <a:r>
              <a:rPr lang="en-US"/>
              <a:t>Click to edit Master title style</a:t>
            </a:r>
            <a:endParaRPr lang="en-GB"/>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3"/>
            <a:ext cx="3028950" cy="6537502"/>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3"/>
            <a:ext cx="3028950" cy="6537502"/>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2" y="2217385"/>
            <a:ext cx="3030141" cy="924101"/>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94406"/>
            <a:ext cx="2256235" cy="1678517"/>
          </a:xfrm>
        </p:spPr>
        <p:txBody>
          <a:bodyPr anchor="b"/>
          <a:lstStyle>
            <a:lvl1pPr algn="l">
              <a:defRPr sz="2167" b="1"/>
            </a:lvl1pPr>
          </a:lstStyle>
          <a:p>
            <a:r>
              <a:rPr lang="en-US"/>
              <a:t>Click to edit Master title style</a:t>
            </a:r>
            <a:endParaRPr lang="en-GB"/>
          </a:p>
        </p:txBody>
      </p:sp>
      <p:sp>
        <p:nvSpPr>
          <p:cNvPr id="3" name="Content Placeholder 2"/>
          <p:cNvSpPr>
            <a:spLocks noGrp="1"/>
          </p:cNvSpPr>
          <p:nvPr>
            <p:ph idx="1"/>
          </p:nvPr>
        </p:nvSpPr>
        <p:spPr>
          <a:xfrm>
            <a:off x="2681289" y="394409"/>
            <a:ext cx="3833813" cy="8454497"/>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2" y="2072925"/>
            <a:ext cx="2256235" cy="6775980"/>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2"/>
            <a:ext cx="4114800" cy="818622"/>
          </a:xfrm>
        </p:spPr>
        <p:txBody>
          <a:bodyPr anchor="b"/>
          <a:lstStyle>
            <a:lvl1pPr algn="l">
              <a:defRPr sz="2167"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en-GB" dirty="0"/>
          </a:p>
        </p:txBody>
      </p:sp>
      <p:sp>
        <p:nvSpPr>
          <p:cNvPr id="4" name="Text Placeholder 3"/>
          <p:cNvSpPr>
            <a:spLocks noGrp="1"/>
          </p:cNvSpPr>
          <p:nvPr>
            <p:ph type="body" sz="half" idx="2"/>
          </p:nvPr>
        </p:nvSpPr>
        <p:spPr>
          <a:xfrm>
            <a:off x="1344216" y="7752824"/>
            <a:ext cx="4114800" cy="1162578"/>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7A7C266F-A379-4406-A4EE-A4A3249FC09C}" type="datetimeFigureOut">
              <a:rPr lang="en-GB" smtClean="0"/>
              <a:t>13/12/2022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300">
                <a:solidFill>
                  <a:schemeClr val="tx1">
                    <a:tint val="75000"/>
                  </a:schemeClr>
                </a:solidFill>
              </a:defRPr>
            </a:lvl1pPr>
          </a:lstStyle>
          <a:p>
            <a:fld id="{7A7C266F-A379-4406-A4EE-A4A3249FC09C}" type="datetimeFigureOut">
              <a:rPr lang="en-GB" smtClean="0"/>
              <a:t>13/12/2022</a:t>
            </a:fld>
            <a:endParaRPr lang="en-GB" dirty="0"/>
          </a:p>
        </p:txBody>
      </p:sp>
      <p:sp>
        <p:nvSpPr>
          <p:cNvPr id="5" name="Footer Placeholder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300">
                <a:solidFill>
                  <a:schemeClr val="tx1">
                    <a:tint val="75000"/>
                  </a:schemeClr>
                </a:solidFill>
              </a:defRPr>
            </a:lvl1pPr>
          </a:lstStyle>
          <a:p>
            <a:fld id="{222BA432-3C46-4442-A688-1FC6B67F0F68}"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hyperlink" Target="http://www.lsomosaic.com/" TargetMode="External"/><Relationship Id="rId13" Type="http://schemas.openxmlformats.org/officeDocument/2006/relationships/image" Target="../media/image8.png"/><Relationship Id="rId3" Type="http://schemas.openxmlformats.org/officeDocument/2006/relationships/hyperlink" Target="mailto:manager@hle.org.uk" TargetMode="External"/><Relationship Id="rId7" Type="http://schemas.openxmlformats.org/officeDocument/2006/relationships/image" Target="../media/image5.jpg"/><Relationship Id="rId12" Type="http://schemas.openxmlformats.org/officeDocument/2006/relationships/image" Target="../media/image7.png"/><Relationship Id="rId2" Type="http://schemas.openxmlformats.org/officeDocument/2006/relationships/hyperlink" Target="mailto:suggestionbox@hle.org.uk" TargetMode="Externa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6.jpeg"/><Relationship Id="rId5" Type="http://schemas.openxmlformats.org/officeDocument/2006/relationships/hyperlink" Target="mailto:secretary@hle.org.uk" TargetMode="External"/><Relationship Id="rId10" Type="http://schemas.openxmlformats.org/officeDocument/2006/relationships/hyperlink" Target="https://www.instagram.com/mothercanteen/" TargetMode="External"/><Relationship Id="rId4" Type="http://schemas.openxmlformats.org/officeDocument/2006/relationships/hyperlink" Target="mailto:foreman@hle.org.uk" TargetMode="External"/><Relationship Id="rId9" Type="http://schemas.openxmlformats.org/officeDocument/2006/relationships/hyperlink" Target="mailto:info@lsomosaic.com"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0" y="1112397"/>
            <a:ext cx="6858000" cy="250985"/>
          </a:xfrm>
          <a:prstGeom prst="rect">
            <a:avLst/>
          </a:prstGeom>
        </p:spPr>
        <p:txBody>
          <a:bodyPr vert="horz" lIns="99060" tIns="49530" rIns="99060" bIns="49530" rtlCol="0" anchor="ctr">
            <a:noAutofit/>
          </a:bodyPr>
          <a:lstStyle/>
          <a:p>
            <a:pPr algn="ctr" defTabSz="990570">
              <a:spcBef>
                <a:spcPct val="0"/>
              </a:spcBef>
              <a:defRPr/>
            </a:pPr>
            <a:endParaRPr lang="en-GB" sz="1950" b="1" dirty="0">
              <a:latin typeface="+mj-lt"/>
              <a:ea typeface="+mj-ea"/>
              <a:cs typeface="+mj-cs"/>
            </a:endParaRPr>
          </a:p>
          <a:p>
            <a:pPr algn="ctr" defTabSz="990570">
              <a:spcBef>
                <a:spcPct val="0"/>
              </a:spcBef>
              <a:defRPr/>
            </a:pPr>
            <a:r>
              <a:rPr lang="en-GB" sz="1950" b="1" dirty="0">
                <a:latin typeface="+mj-lt"/>
                <a:ea typeface="+mj-ea"/>
                <a:cs typeface="+mj-cs"/>
              </a:rPr>
              <a:t>NEWSLETTER DECEMBER 2022   </a:t>
            </a:r>
          </a:p>
        </p:txBody>
      </p:sp>
      <p:sp>
        <p:nvSpPr>
          <p:cNvPr id="9" name="AutoShape 2" descr="https://email.1and1.co.uk/ajax/mail?action=attachment&amp;session=8af6dc2db9664100af98e8e043270cae&amp;folder=default0%2FINBOX&amp;id=1439796330288989364&amp;attachment=2&amp;save=0&amp;filter=1"/>
          <p:cNvSpPr>
            <a:spLocks noChangeAspect="1" noChangeArrowheads="1"/>
          </p:cNvSpPr>
          <p:nvPr/>
        </p:nvSpPr>
        <p:spPr bwMode="auto">
          <a:xfrm>
            <a:off x="-117210" y="-156501"/>
            <a:ext cx="330200" cy="3302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9060" tIns="49530" rIns="99060" bIns="49530" numCol="1" anchor="t" anchorCtr="0" compatLnSpc="1">
            <a:prstTxWarp prst="textNoShape">
              <a:avLst/>
            </a:prstTxWarp>
          </a:bodyPr>
          <a:lstStyle/>
          <a:p>
            <a:endParaRPr lang="en-GB" sz="1950"/>
          </a:p>
        </p:txBody>
      </p:sp>
      <p:pic>
        <p:nvPicPr>
          <p:cNvPr id="11" name="Picture 10" descr="Text&#10;&#10;Description automatically generated with low confidence">
            <a:extLst>
              <a:ext uri="{FF2B5EF4-FFF2-40B4-BE49-F238E27FC236}">
                <a16:creationId xmlns:a16="http://schemas.microsoft.com/office/drawing/2014/main" id="{E137BF5C-A667-4E51-BF10-7446D965C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80" y="-89266"/>
            <a:ext cx="5981700" cy="1152525"/>
          </a:xfrm>
          <a:prstGeom prst="rect">
            <a:avLst/>
          </a:prstGeom>
        </p:spPr>
      </p:pic>
      <p:sp>
        <p:nvSpPr>
          <p:cNvPr id="5" name="Rectangle 4">
            <a:extLst>
              <a:ext uri="{FF2B5EF4-FFF2-40B4-BE49-F238E27FC236}">
                <a16:creationId xmlns:a16="http://schemas.microsoft.com/office/drawing/2014/main" id="{BDE61A93-A601-9E7F-3936-19F99AC63B0D}"/>
              </a:ext>
            </a:extLst>
          </p:cNvPr>
          <p:cNvSpPr/>
          <p:nvPr/>
        </p:nvSpPr>
        <p:spPr>
          <a:xfrm>
            <a:off x="260648" y="2001956"/>
            <a:ext cx="3672408" cy="2014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Santa and his elves are back bringing gifts to our Estate children on his festive sleigh. If you would like him to deliver a present on Saturday 17</a:t>
            </a:r>
            <a:r>
              <a:rPr lang="en-GB" sz="1050" baseline="30000" dirty="0">
                <a:solidFill>
                  <a:schemeClr val="tx1"/>
                </a:solidFill>
              </a:rPr>
              <a:t>th</a:t>
            </a:r>
            <a:r>
              <a:rPr lang="en-GB" sz="1050" dirty="0">
                <a:solidFill>
                  <a:schemeClr val="tx1"/>
                </a:solidFill>
              </a:rPr>
              <a:t> December them please contact Grace at Grace_Livingstone@hotmail.com  giving the names and ages of your children plus your address, of course!</a:t>
            </a:r>
          </a:p>
          <a:p>
            <a:endParaRPr lang="en-GB" sz="1050" dirty="0">
              <a:solidFill>
                <a:schemeClr val="tx1"/>
              </a:solidFill>
            </a:endParaRPr>
          </a:p>
          <a:p>
            <a:r>
              <a:rPr lang="en-GB" sz="1050" dirty="0">
                <a:solidFill>
                  <a:schemeClr val="tx1"/>
                </a:solidFill>
              </a:rPr>
              <a:t>There will be mulled wine, mince pies and carols outside the Community Centre on Makepeace Avenue at 6pm after he and his helpers have finished their rounds. Please do come and join them and share some festive cheer with your neighbours.</a:t>
            </a:r>
          </a:p>
          <a:p>
            <a:endParaRPr lang="en-GB" sz="1050" dirty="0">
              <a:solidFill>
                <a:schemeClr val="tx1"/>
              </a:solidFill>
            </a:endParaRPr>
          </a:p>
          <a:p>
            <a:r>
              <a:rPr lang="en-GB" sz="1050" dirty="0">
                <a:solidFill>
                  <a:schemeClr val="tx1"/>
                </a:solidFill>
              </a:rPr>
              <a:t>If you want to spread more cheer and joy for the kids in the  </a:t>
            </a:r>
          </a:p>
        </p:txBody>
      </p:sp>
      <p:pic>
        <p:nvPicPr>
          <p:cNvPr id="6" name="Picture 5" descr="A picture containing indoor&#10;&#10;Description automatically generated">
            <a:extLst>
              <a:ext uri="{FF2B5EF4-FFF2-40B4-BE49-F238E27FC236}">
                <a16:creationId xmlns:a16="http://schemas.microsoft.com/office/drawing/2014/main" id="{2B0605D7-4D8C-7386-00A5-A1A05F2D597A}"/>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rot="869774">
            <a:off x="3732511" y="1817385"/>
            <a:ext cx="2948476" cy="2493927"/>
          </a:xfrm>
          <a:prstGeom prst="rect">
            <a:avLst/>
          </a:prstGeom>
        </p:spPr>
      </p:pic>
      <p:sp>
        <p:nvSpPr>
          <p:cNvPr id="8" name="Rectangle 7">
            <a:extLst>
              <a:ext uri="{FF2B5EF4-FFF2-40B4-BE49-F238E27FC236}">
                <a16:creationId xmlns:a16="http://schemas.microsoft.com/office/drawing/2014/main" id="{CE4CDE5E-A2E9-E8C0-23FF-299F9CA80F5F}"/>
              </a:ext>
            </a:extLst>
          </p:cNvPr>
          <p:cNvSpPr/>
          <p:nvPr/>
        </p:nvSpPr>
        <p:spPr>
          <a:xfrm>
            <a:off x="332656" y="1712640"/>
            <a:ext cx="6192688" cy="250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FATHER CHRISTMAS IS BACK AGAIN ON SATURDAY DECEMBER 17th </a:t>
            </a:r>
          </a:p>
        </p:txBody>
      </p:sp>
      <p:sp>
        <p:nvSpPr>
          <p:cNvPr id="10" name="Rectangle 9">
            <a:extLst>
              <a:ext uri="{FF2B5EF4-FFF2-40B4-BE49-F238E27FC236}">
                <a16:creationId xmlns:a16="http://schemas.microsoft.com/office/drawing/2014/main" id="{FD9CDB2C-D09D-4EF5-05C8-FAD887A9199A}"/>
              </a:ext>
            </a:extLst>
          </p:cNvPr>
          <p:cNvSpPr/>
          <p:nvPr/>
        </p:nvSpPr>
        <p:spPr>
          <a:xfrm>
            <a:off x="267292" y="4016896"/>
            <a:ext cx="6192688"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Estate ,then please donate to this event. You can donate to the account below.</a:t>
            </a:r>
          </a:p>
          <a:p>
            <a:endParaRPr lang="en-GB" sz="1050" b="0" i="0" dirty="0">
              <a:solidFill>
                <a:schemeClr val="tx1"/>
              </a:solidFill>
              <a:effectLst/>
              <a:latin typeface="Calibri" panose="020F0502020204030204" pitchFamily="34" charset="0"/>
            </a:endParaRPr>
          </a:p>
          <a:p>
            <a:pPr algn="ctr"/>
            <a:r>
              <a:rPr lang="en-GB" sz="1050" b="0" i="0" dirty="0">
                <a:solidFill>
                  <a:schemeClr val="tx1"/>
                </a:solidFill>
                <a:effectLst/>
                <a:latin typeface="Calibri" panose="020F0502020204030204" pitchFamily="34" charset="0"/>
              </a:rPr>
              <a:t>Account name:  Holly Lodge Residents Association</a:t>
            </a:r>
          </a:p>
          <a:p>
            <a:pPr algn="ctr"/>
            <a:r>
              <a:rPr lang="en-GB" sz="1050" b="0" i="0" dirty="0">
                <a:solidFill>
                  <a:schemeClr val="tx1"/>
                </a:solidFill>
                <a:effectLst/>
                <a:latin typeface="Calibri" panose="020F0502020204030204" pitchFamily="34" charset="0"/>
              </a:rPr>
              <a:t>Account 25 30 61 88</a:t>
            </a:r>
          </a:p>
          <a:p>
            <a:pPr algn="ctr"/>
            <a:r>
              <a:rPr lang="en-GB" sz="1050" b="0" i="0" dirty="0">
                <a:solidFill>
                  <a:schemeClr val="tx1"/>
                </a:solidFill>
                <a:effectLst/>
                <a:latin typeface="Calibri" panose="020F0502020204030204" pitchFamily="34" charset="0"/>
              </a:rPr>
              <a:t>Sort code 09-01-55</a:t>
            </a:r>
          </a:p>
          <a:p>
            <a:pPr algn="ctr"/>
            <a:r>
              <a:rPr lang="en-GB" sz="1050" dirty="0">
                <a:solidFill>
                  <a:schemeClr val="tx1"/>
                </a:solidFill>
              </a:rPr>
              <a:t>Ref: Santa</a:t>
            </a:r>
          </a:p>
        </p:txBody>
      </p:sp>
      <p:sp>
        <p:nvSpPr>
          <p:cNvPr id="12" name="Rectangle 11">
            <a:extLst>
              <a:ext uri="{FF2B5EF4-FFF2-40B4-BE49-F238E27FC236}">
                <a16:creationId xmlns:a16="http://schemas.microsoft.com/office/drawing/2014/main" id="{02B34424-94FF-D5E5-6855-8B743E7FB94E}"/>
              </a:ext>
            </a:extLst>
          </p:cNvPr>
          <p:cNvSpPr/>
          <p:nvPr/>
        </p:nvSpPr>
        <p:spPr>
          <a:xfrm rot="10800000" flipV="1">
            <a:off x="404662" y="7185248"/>
            <a:ext cx="3062645"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dirty="0">
                <a:solidFill>
                  <a:schemeClr val="tx1"/>
                </a:solidFill>
              </a:rPr>
              <a:t>WARM PLACE</a:t>
            </a:r>
          </a:p>
          <a:p>
            <a:pPr algn="ctr"/>
            <a:r>
              <a:rPr lang="en-GB" sz="1200" b="1" dirty="0">
                <a:solidFill>
                  <a:schemeClr val="tx1"/>
                </a:solidFill>
              </a:rPr>
              <a:t>Community Centre</a:t>
            </a:r>
          </a:p>
          <a:p>
            <a:endParaRPr lang="en-GB" sz="1050" dirty="0">
              <a:solidFill>
                <a:schemeClr val="tx1"/>
              </a:solidFill>
            </a:endParaRPr>
          </a:p>
          <a:p>
            <a:endParaRPr lang="en-GB" sz="1050" dirty="0">
              <a:solidFill>
                <a:schemeClr val="tx1"/>
              </a:solidFill>
            </a:endParaRPr>
          </a:p>
          <a:p>
            <a:pPr algn="ctr"/>
            <a:r>
              <a:rPr lang="en-GB" sz="1050" dirty="0">
                <a:solidFill>
                  <a:schemeClr val="tx1"/>
                </a:solidFill>
              </a:rPr>
              <a:t>Every Thursday, from 10.30 to 3pm</a:t>
            </a:r>
          </a:p>
          <a:p>
            <a:pPr algn="ctr"/>
            <a:r>
              <a:rPr lang="en-GB" sz="1050" dirty="0">
                <a:solidFill>
                  <a:schemeClr val="tx1"/>
                </a:solidFill>
              </a:rPr>
              <a:t>All materials provided, you are also welcome to bring your own creative projects along.</a:t>
            </a:r>
          </a:p>
          <a:p>
            <a:pPr algn="ctr"/>
            <a:endParaRPr lang="en-GB" sz="1050" dirty="0">
              <a:solidFill>
                <a:schemeClr val="tx1"/>
              </a:solidFill>
            </a:endParaRPr>
          </a:p>
          <a:p>
            <a:pPr algn="ctr"/>
            <a:r>
              <a:rPr lang="en-GB" sz="1050" dirty="0">
                <a:solidFill>
                  <a:schemeClr val="tx1"/>
                </a:solidFill>
              </a:rPr>
              <a:t>Light refreshments</a:t>
            </a:r>
          </a:p>
          <a:p>
            <a:pPr algn="ctr"/>
            <a:r>
              <a:rPr lang="en-GB" sz="1050" dirty="0">
                <a:solidFill>
                  <a:schemeClr val="tx1"/>
                </a:solidFill>
              </a:rPr>
              <a:t>Tea, coffee</a:t>
            </a:r>
          </a:p>
          <a:p>
            <a:pPr algn="ctr"/>
            <a:r>
              <a:rPr lang="en-GB" sz="1050" dirty="0">
                <a:solidFill>
                  <a:schemeClr val="tx1"/>
                </a:solidFill>
              </a:rPr>
              <a:t>No need to book!!</a:t>
            </a:r>
          </a:p>
          <a:p>
            <a:pPr algn="ctr"/>
            <a:r>
              <a:rPr lang="en-GB" sz="1050" dirty="0">
                <a:solidFill>
                  <a:schemeClr val="tx1"/>
                </a:solidFill>
              </a:rPr>
              <a:t>Free and fun for KIDS and ADULTS!</a:t>
            </a:r>
          </a:p>
          <a:p>
            <a:endParaRPr lang="en-GB" sz="1050" dirty="0">
              <a:solidFill>
                <a:schemeClr val="tx1"/>
              </a:solidFill>
            </a:endParaRPr>
          </a:p>
          <a:p>
            <a:endParaRPr lang="en-GB" sz="1050" dirty="0">
              <a:solidFill>
                <a:schemeClr val="tx1"/>
              </a:solidFill>
            </a:endParaRPr>
          </a:p>
        </p:txBody>
      </p:sp>
      <p:sp>
        <p:nvSpPr>
          <p:cNvPr id="13" name="Rectangle 12">
            <a:extLst>
              <a:ext uri="{FF2B5EF4-FFF2-40B4-BE49-F238E27FC236}">
                <a16:creationId xmlns:a16="http://schemas.microsoft.com/office/drawing/2014/main" id="{33399C15-4078-3738-AC63-1BE6C27AF15C}"/>
              </a:ext>
            </a:extLst>
          </p:cNvPr>
          <p:cNvSpPr/>
          <p:nvPr/>
        </p:nvSpPr>
        <p:spPr>
          <a:xfrm>
            <a:off x="3534707" y="5385048"/>
            <a:ext cx="3062645"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Background pattern&#10;&#10;Description automatically generated">
            <a:extLst>
              <a:ext uri="{FF2B5EF4-FFF2-40B4-BE49-F238E27FC236}">
                <a16:creationId xmlns:a16="http://schemas.microsoft.com/office/drawing/2014/main" id="{A948C802-A4C2-748E-3F3A-D890C21460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3669411" y="7257256"/>
            <a:ext cx="2774613" cy="2232248"/>
          </a:xfrm>
          <a:prstGeom prst="rect">
            <a:avLst/>
          </a:prstGeom>
        </p:spPr>
      </p:pic>
      <p:sp>
        <p:nvSpPr>
          <p:cNvPr id="16" name="Rectangle 15">
            <a:extLst>
              <a:ext uri="{FF2B5EF4-FFF2-40B4-BE49-F238E27FC236}">
                <a16:creationId xmlns:a16="http://schemas.microsoft.com/office/drawing/2014/main" id="{47D5DB96-5F75-A0E3-D1FB-569A6FE11BA4}"/>
              </a:ext>
            </a:extLst>
          </p:cNvPr>
          <p:cNvSpPr/>
          <p:nvPr/>
        </p:nvSpPr>
        <p:spPr>
          <a:xfrm>
            <a:off x="212990" y="5265360"/>
            <a:ext cx="6384362" cy="1703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dirty="0">
                <a:solidFill>
                  <a:schemeClr val="tx1"/>
                </a:solidFill>
              </a:rPr>
              <a:t>POLLARDING</a:t>
            </a:r>
          </a:p>
          <a:p>
            <a:r>
              <a:rPr lang="en-GB" sz="1050" dirty="0">
                <a:solidFill>
                  <a:schemeClr val="tx1"/>
                </a:solidFill>
              </a:rPr>
              <a:t>Pollarding of the Lime trees on and adjacent to </a:t>
            </a:r>
            <a:r>
              <a:rPr lang="en-GB" sz="1050" dirty="0" err="1">
                <a:solidFill>
                  <a:schemeClr val="tx1"/>
                </a:solidFill>
              </a:rPr>
              <a:t>Hillway</a:t>
            </a:r>
            <a:r>
              <a:rPr lang="en-GB" sz="1050" dirty="0">
                <a:solidFill>
                  <a:schemeClr val="tx1"/>
                </a:solidFill>
              </a:rPr>
              <a:t> has been completed. The Pollarding cycle will begin again in two years, when those </a:t>
            </a:r>
            <a:r>
              <a:rPr lang="en-GB" sz="1050" dirty="0" err="1">
                <a:solidFill>
                  <a:schemeClr val="tx1"/>
                </a:solidFill>
              </a:rPr>
              <a:t>pollarded</a:t>
            </a:r>
            <a:r>
              <a:rPr lang="en-GB" sz="1050" dirty="0">
                <a:solidFill>
                  <a:schemeClr val="tx1"/>
                </a:solidFill>
              </a:rPr>
              <a:t> last year will be redone. </a:t>
            </a:r>
          </a:p>
          <a:p>
            <a:endParaRPr lang="en-GB" sz="1200" dirty="0">
              <a:solidFill>
                <a:schemeClr val="tx1"/>
              </a:solidFill>
            </a:endParaRPr>
          </a:p>
          <a:p>
            <a:pPr algn="ctr"/>
            <a:r>
              <a:rPr lang="en-GB" sz="1200" b="1" u="sng" dirty="0">
                <a:solidFill>
                  <a:schemeClr val="tx1"/>
                </a:solidFill>
              </a:rPr>
              <a:t>CHRISTMAS LIGHTS</a:t>
            </a:r>
          </a:p>
          <a:p>
            <a:r>
              <a:rPr lang="en-GB" sz="1050" dirty="0">
                <a:solidFill>
                  <a:schemeClr val="tx1"/>
                </a:solidFill>
              </a:rPr>
              <a:t>We have been very busy decorating the Estate getting it ready for the Christmas season, we have decorated the roundabout at the top of the </a:t>
            </a:r>
            <a:r>
              <a:rPr lang="en-GB" sz="1050" dirty="0" err="1">
                <a:solidFill>
                  <a:schemeClr val="tx1"/>
                </a:solidFill>
              </a:rPr>
              <a:t>Hillway</a:t>
            </a:r>
            <a:r>
              <a:rPr lang="en-GB" sz="1050" dirty="0">
                <a:solidFill>
                  <a:schemeClr val="tx1"/>
                </a:solidFill>
              </a:rPr>
              <a:t> and the pillars at the bottom of </a:t>
            </a:r>
            <a:r>
              <a:rPr lang="en-GB" sz="1050" dirty="0" err="1">
                <a:solidFill>
                  <a:schemeClr val="tx1"/>
                </a:solidFill>
              </a:rPr>
              <a:t>Hillway</a:t>
            </a:r>
            <a:r>
              <a:rPr lang="en-GB" sz="1050" dirty="0">
                <a:solidFill>
                  <a:schemeClr val="tx1"/>
                </a:solidFill>
              </a:rPr>
              <a:t>.  This year we have also extended our efforts to the </a:t>
            </a:r>
            <a:r>
              <a:rPr lang="en-GB" sz="1050" dirty="0" err="1">
                <a:solidFill>
                  <a:schemeClr val="tx1"/>
                </a:solidFill>
              </a:rPr>
              <a:t>Ginko</a:t>
            </a:r>
            <a:r>
              <a:rPr lang="en-GB" sz="1050" dirty="0">
                <a:solidFill>
                  <a:schemeClr val="tx1"/>
                </a:solidFill>
              </a:rPr>
              <a:t> tree!  We do hope you like it.</a:t>
            </a:r>
          </a:p>
          <a:p>
            <a:endParaRPr lang="en-GB" sz="1050" dirty="0">
              <a:solidFill>
                <a:schemeClr val="tx1"/>
              </a:solidFill>
            </a:endParaRPr>
          </a:p>
          <a:p>
            <a:endParaRPr lang="en-GB" sz="1050" dirty="0">
              <a:solidFill>
                <a:schemeClr val="tx1"/>
              </a:solidFill>
            </a:endParaRPr>
          </a:p>
        </p:txBody>
      </p:sp>
    </p:spTree>
    <p:extLst>
      <p:ext uri="{BB962C8B-B14F-4D97-AF65-F5344CB8AC3E}">
        <p14:creationId xmlns:p14="http://schemas.microsoft.com/office/powerpoint/2010/main" val="419623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D577B7-755C-4F40-B454-A6911197CF92}"/>
              </a:ext>
            </a:extLst>
          </p:cNvPr>
          <p:cNvSpPr txBox="1"/>
          <p:nvPr/>
        </p:nvSpPr>
        <p:spPr>
          <a:xfrm>
            <a:off x="428367" y="7650008"/>
            <a:ext cx="5976664" cy="461665"/>
          </a:xfrm>
          <a:prstGeom prst="rect">
            <a:avLst/>
          </a:prstGeom>
          <a:noFill/>
          <a:ln>
            <a:solidFill>
              <a:schemeClr val="tx1"/>
            </a:solidFill>
          </a:ln>
        </p:spPr>
        <p:txBody>
          <a:bodyPr wrap="square" rtlCol="0">
            <a:spAutoFit/>
          </a:bodyPr>
          <a:lstStyle/>
          <a:p>
            <a:pPr algn="ctr"/>
            <a:r>
              <a:rPr lang="en-US" sz="1200" dirty="0">
                <a:effectLst/>
                <a:ea typeface="MS Mincho" panose="02020609040205080304" pitchFamily="49" charset="-128"/>
                <a:cs typeface="Times New Roman" panose="02020603050405020304" pitchFamily="18" charset="0"/>
              </a:rPr>
              <a:t>   </a:t>
            </a:r>
            <a:r>
              <a:rPr lang="en-US" sz="1200" b="1" dirty="0">
                <a:effectLst/>
                <a:ea typeface="MS Mincho" panose="02020609040205080304" pitchFamily="49" charset="-128"/>
                <a:cs typeface="Times New Roman" panose="02020603050405020304" pitchFamily="18" charset="0"/>
              </a:rPr>
              <a:t>Be sure to use the SUGGESTION BOX email for your comments:  </a:t>
            </a:r>
            <a:r>
              <a:rPr lang="en-GB" sz="1200" b="1" u="sng" dirty="0">
                <a:solidFill>
                  <a:srgbClr val="0000FF"/>
                </a:solidFill>
                <a:effectLst/>
                <a:ea typeface="MS Mincho" panose="02020609040205080304" pitchFamily="49" charset="-128"/>
                <a:cs typeface="Times New Roman" panose="02020603050405020304" pitchFamily="18" charset="0"/>
                <a:hlinkClick r:id="rId2"/>
              </a:rPr>
              <a:t>suggestionbox@hle.org.uk</a:t>
            </a:r>
            <a:endParaRPr lang="en-GB" sz="1200" dirty="0">
              <a:effectLst/>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F46748E1-DA2F-4FB6-A707-4AF58A1E4C87}"/>
              </a:ext>
            </a:extLst>
          </p:cNvPr>
          <p:cNvSpPr txBox="1"/>
          <p:nvPr/>
        </p:nvSpPr>
        <p:spPr>
          <a:xfrm>
            <a:off x="428367" y="8287730"/>
            <a:ext cx="5991432" cy="1100814"/>
          </a:xfrm>
          <a:prstGeom prst="rect">
            <a:avLst/>
          </a:prstGeom>
          <a:noFill/>
          <a:ln>
            <a:solidFill>
              <a:schemeClr val="tx1"/>
            </a:solidFill>
          </a:ln>
        </p:spPr>
        <p:txBody>
          <a:bodyPr wrap="square" rtlCol="0">
            <a:spAutoFit/>
          </a:bodyPr>
          <a:lstStyle/>
          <a:p>
            <a:pPr lvl="0" algn="ctr" eaLnBrk="0" fontAlgn="base" hangingPunct="0">
              <a:lnSpc>
                <a:spcPts val="800"/>
              </a:lnSpc>
              <a:spcBef>
                <a:spcPct val="0"/>
              </a:spcBef>
              <a:spcAft>
                <a:spcPts val="200"/>
              </a:spcAft>
            </a:pPr>
            <a:r>
              <a:rPr lang="en-US" altLang="zh-CN" sz="1000" dirty="0"/>
              <a:t>HLE MANAGER – Antonia Pereira:</a:t>
            </a:r>
            <a:endParaRPr lang="en-GB" altLang="zh-CN" sz="1000" dirty="0"/>
          </a:p>
          <a:p>
            <a:pPr lvl="0" algn="ctr" eaLnBrk="0" fontAlgn="base" hangingPunct="0">
              <a:lnSpc>
                <a:spcPts val="800"/>
              </a:lnSpc>
              <a:spcBef>
                <a:spcPct val="0"/>
              </a:spcBef>
              <a:spcAft>
                <a:spcPct val="0"/>
              </a:spcAft>
            </a:pPr>
            <a:r>
              <a:rPr lang="en-US" altLang="zh-CN" sz="1000" dirty="0"/>
              <a:t>Office: 0203 538 4454  Mobile phone: 07731 301119  Email: </a:t>
            </a:r>
            <a:r>
              <a:rPr lang="en-US" altLang="zh-CN" sz="1000" dirty="0">
                <a:hlinkClick r:id="rId3"/>
              </a:rPr>
              <a:t>manager@hle.org.uk</a:t>
            </a:r>
            <a:r>
              <a:rPr lang="en-US" altLang="zh-CN" sz="1000" dirty="0"/>
              <a:t> </a:t>
            </a:r>
            <a:endParaRPr lang="en-GB" altLang="zh-CN" sz="1000" dirty="0"/>
          </a:p>
          <a:p>
            <a:pPr lvl="0" algn="ctr" eaLnBrk="0" fontAlgn="base" hangingPunct="0">
              <a:lnSpc>
                <a:spcPts val="800"/>
              </a:lnSpc>
              <a:spcBef>
                <a:spcPct val="0"/>
              </a:spcBef>
              <a:spcAft>
                <a:spcPct val="0"/>
              </a:spcAft>
            </a:pPr>
            <a:endParaRPr lang="en-US" altLang="zh-CN" sz="1000" dirty="0"/>
          </a:p>
          <a:p>
            <a:pPr lvl="0" algn="ctr" eaLnBrk="0" fontAlgn="base" hangingPunct="0">
              <a:lnSpc>
                <a:spcPts val="800"/>
              </a:lnSpc>
              <a:spcBef>
                <a:spcPct val="0"/>
              </a:spcBef>
              <a:spcAft>
                <a:spcPts val="200"/>
              </a:spcAft>
            </a:pPr>
            <a:r>
              <a:rPr lang="en-US" altLang="zh-CN" sz="1100" dirty="0"/>
              <a:t>HLE FOREMAN – Gerry Hartigan:</a:t>
            </a:r>
            <a:endParaRPr lang="en-GB" altLang="zh-CN" sz="1100" dirty="0"/>
          </a:p>
          <a:p>
            <a:pPr lvl="0" algn="ctr" eaLnBrk="0" fontAlgn="base" hangingPunct="0">
              <a:lnSpc>
                <a:spcPts val="800"/>
              </a:lnSpc>
              <a:spcBef>
                <a:spcPct val="0"/>
              </a:spcBef>
              <a:spcAft>
                <a:spcPct val="0"/>
              </a:spcAft>
            </a:pPr>
            <a:r>
              <a:rPr lang="en-US" altLang="zh-CN" sz="1100" dirty="0"/>
              <a:t>Mobile phone: 07447 869570	Email: </a:t>
            </a:r>
            <a:r>
              <a:rPr lang="en-US" altLang="zh-CN" sz="1100" dirty="0">
                <a:hlinkClick r:id="rId4"/>
              </a:rPr>
              <a:t>foreman@hle.org.uk</a:t>
            </a:r>
            <a:r>
              <a:rPr lang="en-US" altLang="zh-CN" sz="1100" dirty="0"/>
              <a:t> </a:t>
            </a:r>
            <a:endParaRPr lang="en-GB" altLang="zh-CN" sz="1100" dirty="0"/>
          </a:p>
          <a:p>
            <a:pPr lvl="0" algn="ctr" eaLnBrk="0" fontAlgn="base" hangingPunct="0">
              <a:lnSpc>
                <a:spcPts val="800"/>
              </a:lnSpc>
              <a:spcBef>
                <a:spcPct val="0"/>
              </a:spcBef>
              <a:spcAft>
                <a:spcPct val="0"/>
              </a:spcAft>
            </a:pPr>
            <a:endParaRPr lang="en-US" altLang="zh-CN" sz="1100" dirty="0"/>
          </a:p>
          <a:p>
            <a:pPr lvl="0" algn="ctr" eaLnBrk="0" fontAlgn="base" hangingPunct="0">
              <a:lnSpc>
                <a:spcPts val="800"/>
              </a:lnSpc>
              <a:spcBef>
                <a:spcPct val="0"/>
              </a:spcBef>
              <a:spcAft>
                <a:spcPts val="200"/>
              </a:spcAft>
            </a:pPr>
            <a:r>
              <a:rPr lang="en-US" altLang="zh-CN" sz="1100" dirty="0"/>
              <a:t>HLE COMMITTEE SECRETARY – Ronnie Day:</a:t>
            </a:r>
            <a:endParaRPr lang="en-GB" altLang="zh-CN" sz="1100" dirty="0"/>
          </a:p>
          <a:p>
            <a:pPr lvl="0" algn="ctr" eaLnBrk="0" fontAlgn="base" hangingPunct="0">
              <a:lnSpc>
                <a:spcPts val="800"/>
              </a:lnSpc>
              <a:spcBef>
                <a:spcPct val="0"/>
              </a:spcBef>
              <a:spcAft>
                <a:spcPct val="0"/>
              </a:spcAft>
            </a:pPr>
            <a:r>
              <a:rPr lang="en-US" altLang="zh-CN" sz="1100" dirty="0"/>
              <a:t>Email: </a:t>
            </a:r>
            <a:r>
              <a:rPr lang="en-US" altLang="zh-CN" sz="1100" dirty="0">
                <a:hlinkClick r:id="rId5"/>
              </a:rPr>
              <a:t>secretary@hle.org.uk</a:t>
            </a:r>
            <a:endParaRPr lang="en-US" altLang="zh-CN" sz="1100" dirty="0"/>
          </a:p>
          <a:p>
            <a:pPr lvl="0" algn="ctr" eaLnBrk="0" fontAlgn="base" hangingPunct="0">
              <a:lnSpc>
                <a:spcPts val="800"/>
              </a:lnSpc>
              <a:spcBef>
                <a:spcPct val="0"/>
              </a:spcBef>
              <a:spcAft>
                <a:spcPct val="0"/>
              </a:spcAft>
            </a:pPr>
            <a:endParaRPr lang="en-US" altLang="zh-CN" sz="1000" dirty="0"/>
          </a:p>
        </p:txBody>
      </p:sp>
      <p:pic>
        <p:nvPicPr>
          <p:cNvPr id="5" name="Picture 4">
            <a:extLst>
              <a:ext uri="{FF2B5EF4-FFF2-40B4-BE49-F238E27FC236}">
                <a16:creationId xmlns:a16="http://schemas.microsoft.com/office/drawing/2014/main" id="{E5EED145-D085-4718-942B-8ACBFEEC6415}"/>
              </a:ext>
            </a:extLst>
          </p:cNvPr>
          <p:cNvPicPr>
            <a:picLocks noChangeAspect="1"/>
          </p:cNvPicPr>
          <p:nvPr/>
        </p:nvPicPr>
        <p:blipFill>
          <a:blip r:embed="rId6"/>
          <a:stretch>
            <a:fillRect/>
          </a:stretch>
        </p:blipFill>
        <p:spPr>
          <a:xfrm>
            <a:off x="247424" y="9605827"/>
            <a:ext cx="6424717" cy="325547"/>
          </a:xfrm>
          <a:prstGeom prst="rect">
            <a:avLst/>
          </a:prstGeom>
        </p:spPr>
      </p:pic>
      <p:sp>
        <p:nvSpPr>
          <p:cNvPr id="17" name="Rectangle 16">
            <a:extLst>
              <a:ext uri="{FF2B5EF4-FFF2-40B4-BE49-F238E27FC236}">
                <a16:creationId xmlns:a16="http://schemas.microsoft.com/office/drawing/2014/main" id="{B0103691-2276-A9DA-FCC9-C1F2E5D5ECDF}"/>
              </a:ext>
            </a:extLst>
          </p:cNvPr>
          <p:cNvSpPr/>
          <p:nvPr/>
        </p:nvSpPr>
        <p:spPr>
          <a:xfrm>
            <a:off x="332656" y="632520"/>
            <a:ext cx="1008112" cy="37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0A851485-97F5-155F-628B-61488268FB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424" y="2111837"/>
            <a:ext cx="912401" cy="325547"/>
          </a:xfrm>
          <a:prstGeom prst="rect">
            <a:avLst/>
          </a:prstGeom>
        </p:spPr>
      </p:pic>
      <p:sp>
        <p:nvSpPr>
          <p:cNvPr id="22" name="Rectangle 21">
            <a:extLst>
              <a:ext uri="{FF2B5EF4-FFF2-40B4-BE49-F238E27FC236}">
                <a16:creationId xmlns:a16="http://schemas.microsoft.com/office/drawing/2014/main" id="{87FE86FF-90F1-7D66-2AE9-8940CC509BA5}"/>
              </a:ext>
            </a:extLst>
          </p:cNvPr>
          <p:cNvSpPr/>
          <p:nvPr/>
        </p:nvSpPr>
        <p:spPr>
          <a:xfrm>
            <a:off x="247424" y="2437384"/>
            <a:ext cx="3613624" cy="2310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latin typeface="Calibri" panose="020F0502020204030204" pitchFamily="34" charset="0"/>
                <a:ea typeface="Calibri" panose="020F0502020204030204" pitchFamily="34" charset="0"/>
              </a:rPr>
              <a:t> </a:t>
            </a:r>
            <a:r>
              <a:rPr lang="en-GB" sz="1050" dirty="0">
                <a:solidFill>
                  <a:schemeClr val="tx1"/>
                </a:solidFill>
                <a:effectLst/>
                <a:latin typeface="Calibri" panose="020F0502020204030204" pitchFamily="34" charset="0"/>
                <a:ea typeface="Calibri" panose="020F0502020204030204" pitchFamily="34" charset="0"/>
              </a:rPr>
              <a:t>based in the under croft of </a:t>
            </a:r>
            <a:r>
              <a:rPr lang="en-GB" sz="1050" dirty="0" err="1">
                <a:solidFill>
                  <a:schemeClr val="tx1"/>
                </a:solidFill>
                <a:effectLst/>
                <a:latin typeface="Calibri" panose="020F0502020204030204" pitchFamily="34" charset="0"/>
                <a:ea typeface="Calibri" panose="020F0502020204030204" pitchFamily="34" charset="0"/>
              </a:rPr>
              <a:t>Ludham</a:t>
            </a:r>
            <a:r>
              <a:rPr lang="en-GB" sz="1050" dirty="0">
                <a:solidFill>
                  <a:schemeClr val="tx1"/>
                </a:solidFill>
                <a:effectLst/>
                <a:latin typeface="Calibri" panose="020F0502020204030204" pitchFamily="34" charset="0"/>
                <a:ea typeface="Calibri" panose="020F0502020204030204" pitchFamily="34" charset="0"/>
              </a:rPr>
              <a:t> estate on Mansfield Road and alongside Lismore Circus. We offer short courses in mosaic, volunteering opportunities as well as house 2 other arts charities who teach art and design to children. We have a community canteen called Mother at the Mosaic, where the public is welcome to enjoy home cooked meals and a variety of hot and cold drinks, as well as food events on Saturdays. Over the next 6 months we will be expanding our offer to provide more spaces for artists, charities and community groups, as part of the Mayor’s Good Growth fund which will bring back into use empty garages in the under croft where we are based. </a:t>
            </a:r>
          </a:p>
          <a:p>
            <a:r>
              <a:rPr lang="en-GB" sz="1050" dirty="0">
                <a:solidFill>
                  <a:schemeClr val="tx1"/>
                </a:solidFill>
                <a:effectLst/>
                <a:latin typeface="Calibri" panose="020F0502020204030204" pitchFamily="34" charset="0"/>
                <a:ea typeface="Calibri" panose="020F0502020204030204" pitchFamily="34" charset="0"/>
              </a:rPr>
              <a:t>You can find out more about us:</a:t>
            </a:r>
          </a:p>
          <a:p>
            <a:r>
              <a:rPr lang="en-GB" sz="1050" u="sng" dirty="0">
                <a:solidFill>
                  <a:schemeClr val="tx2"/>
                </a:solidFill>
                <a:effectLst/>
                <a:latin typeface="Calibri" panose="020F050202020403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www.lsomosaic.com</a:t>
            </a:r>
            <a:r>
              <a:rPr lang="en-GB" sz="1050" dirty="0">
                <a:solidFill>
                  <a:schemeClr val="tx2"/>
                </a:solidFill>
                <a:effectLst/>
                <a:latin typeface="Calibri" panose="020F0502020204030204" pitchFamily="34" charset="0"/>
                <a:ea typeface="Calibri" panose="020F0502020204030204" pitchFamily="34" charset="0"/>
              </a:rPr>
              <a:t> / </a:t>
            </a:r>
            <a:r>
              <a:rPr lang="en-GB" sz="1050" u="sng" dirty="0">
                <a:solidFill>
                  <a:schemeClr val="tx2"/>
                </a:solidFill>
                <a:effectLst/>
                <a:latin typeface="Calibri" panose="020F050202020403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info@lsomosaic.com</a:t>
            </a:r>
            <a:endParaRPr lang="en-GB" sz="1050" dirty="0">
              <a:solidFill>
                <a:schemeClr val="tx2"/>
              </a:solidFill>
              <a:effectLst/>
              <a:latin typeface="Calibri" panose="020F0502020204030204" pitchFamily="34" charset="0"/>
              <a:ea typeface="Calibri" panose="020F0502020204030204" pitchFamily="34" charset="0"/>
            </a:endParaRPr>
          </a:p>
          <a:p>
            <a:r>
              <a:rPr lang="en-GB" sz="1050" u="sng" dirty="0">
                <a:solidFill>
                  <a:srgbClr val="0000FF"/>
                </a:solidFill>
                <a:effectLst/>
                <a:latin typeface="Calibri" panose="020F050202020403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https://www.instagram.com/mothercanteen</a:t>
            </a:r>
            <a:r>
              <a:rPr lang="en-GB" sz="1800" u="sng" dirty="0">
                <a:solidFill>
                  <a:schemeClr val="tx1"/>
                </a:solidFill>
                <a:effectLst/>
                <a:latin typeface="Calibri" panose="020F050202020403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a:t>
            </a:r>
            <a:r>
              <a:rPr lang="en-GB" sz="1800" dirty="0">
                <a:solidFill>
                  <a:schemeClr val="tx1"/>
                </a:solidFill>
                <a:effectLst/>
                <a:latin typeface="Calibri" panose="020F0502020204030204" pitchFamily="34" charset="0"/>
                <a:ea typeface="Calibri" panose="020F0502020204030204" pitchFamily="34" charset="0"/>
              </a:rPr>
              <a:t> </a:t>
            </a:r>
          </a:p>
        </p:txBody>
      </p:sp>
      <p:sp>
        <p:nvSpPr>
          <p:cNvPr id="23" name="Rectangle 22">
            <a:extLst>
              <a:ext uri="{FF2B5EF4-FFF2-40B4-BE49-F238E27FC236}">
                <a16:creationId xmlns:a16="http://schemas.microsoft.com/office/drawing/2014/main" id="{F01495F4-7AD8-D0ED-A463-C947BF0FC5BC}"/>
              </a:ext>
            </a:extLst>
          </p:cNvPr>
          <p:cNvSpPr/>
          <p:nvPr/>
        </p:nvSpPr>
        <p:spPr>
          <a:xfrm rot="10800000" flipV="1">
            <a:off x="1242198" y="2102711"/>
            <a:ext cx="2546842" cy="33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London School of Mosaic is a local independent training centre for mosaic art,</a:t>
            </a:r>
          </a:p>
        </p:txBody>
      </p:sp>
      <p:sp>
        <p:nvSpPr>
          <p:cNvPr id="24" name="Rectangle 23">
            <a:extLst>
              <a:ext uri="{FF2B5EF4-FFF2-40B4-BE49-F238E27FC236}">
                <a16:creationId xmlns:a16="http://schemas.microsoft.com/office/drawing/2014/main" id="{6EB89551-AE9E-A3DB-88DB-9B6F48CDE3F0}"/>
              </a:ext>
            </a:extLst>
          </p:cNvPr>
          <p:cNvSpPr/>
          <p:nvPr/>
        </p:nvSpPr>
        <p:spPr>
          <a:xfrm>
            <a:off x="3861048" y="488504"/>
            <a:ext cx="2664296"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A picture containing text, tiled&#10;&#10;Description automatically generated">
            <a:extLst>
              <a:ext uri="{FF2B5EF4-FFF2-40B4-BE49-F238E27FC236}">
                <a16:creationId xmlns:a16="http://schemas.microsoft.com/office/drawing/2014/main" id="{BCFBDE09-AB19-958F-2FFA-84B6D7B118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23749" y="2090373"/>
            <a:ext cx="2553739" cy="2758461"/>
          </a:xfrm>
          <a:prstGeom prst="rect">
            <a:avLst/>
          </a:prstGeom>
        </p:spPr>
      </p:pic>
      <p:sp>
        <p:nvSpPr>
          <p:cNvPr id="27" name="Rectangle 26">
            <a:extLst>
              <a:ext uri="{FF2B5EF4-FFF2-40B4-BE49-F238E27FC236}">
                <a16:creationId xmlns:a16="http://schemas.microsoft.com/office/drawing/2014/main" id="{04F1C35C-692C-03EF-A66F-6714827526F5}"/>
              </a:ext>
            </a:extLst>
          </p:cNvPr>
          <p:cNvSpPr/>
          <p:nvPr/>
        </p:nvSpPr>
        <p:spPr>
          <a:xfrm>
            <a:off x="3068960" y="500728"/>
            <a:ext cx="3360674" cy="1384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chemeClr val="tx1"/>
              </a:solidFill>
            </a:endParaRPr>
          </a:p>
          <a:p>
            <a:r>
              <a:rPr lang="en-GB" sz="1050" dirty="0">
                <a:solidFill>
                  <a:schemeClr val="tx1"/>
                </a:solidFill>
              </a:rPr>
              <a:t>Please do not forget to look out for you email asking you to renew your Holly Lodge Parking Permit.  If you do not get any emails please let me know. If you get the email and you respond but you do not get your permit please also get in touch. You can call me, email me or pop in to see me, my details are on the bottom of this newsletter. </a:t>
            </a:r>
          </a:p>
        </p:txBody>
      </p:sp>
      <p:sp>
        <p:nvSpPr>
          <p:cNvPr id="28" name="Rectangle 27">
            <a:extLst>
              <a:ext uri="{FF2B5EF4-FFF2-40B4-BE49-F238E27FC236}">
                <a16:creationId xmlns:a16="http://schemas.microsoft.com/office/drawing/2014/main" id="{EBCA099A-9C77-92BD-7E74-33BF67A287D0}"/>
              </a:ext>
            </a:extLst>
          </p:cNvPr>
          <p:cNvSpPr/>
          <p:nvPr/>
        </p:nvSpPr>
        <p:spPr>
          <a:xfrm>
            <a:off x="428366" y="65528"/>
            <a:ext cx="6243775" cy="349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PARKING PERMITS FOR 2023</a:t>
            </a:r>
          </a:p>
        </p:txBody>
      </p:sp>
      <p:pic>
        <p:nvPicPr>
          <p:cNvPr id="8" name="Picture 7">
            <a:extLst>
              <a:ext uri="{FF2B5EF4-FFF2-40B4-BE49-F238E27FC236}">
                <a16:creationId xmlns:a16="http://schemas.microsoft.com/office/drawing/2014/main" id="{96336E91-6E37-E0F9-A4E2-87CCB9DC83AA}"/>
              </a:ext>
            </a:extLst>
          </p:cNvPr>
          <p:cNvPicPr>
            <a:picLocks noChangeAspect="1"/>
          </p:cNvPicPr>
          <p:nvPr/>
        </p:nvPicPr>
        <p:blipFill>
          <a:blip r:embed="rId12"/>
          <a:stretch>
            <a:fillRect/>
          </a:stretch>
        </p:blipFill>
        <p:spPr>
          <a:xfrm>
            <a:off x="908720" y="591293"/>
            <a:ext cx="2016224" cy="1259625"/>
          </a:xfrm>
          <a:prstGeom prst="rect">
            <a:avLst/>
          </a:prstGeom>
        </p:spPr>
      </p:pic>
      <p:sp>
        <p:nvSpPr>
          <p:cNvPr id="9" name="Rectangle 8">
            <a:extLst>
              <a:ext uri="{FF2B5EF4-FFF2-40B4-BE49-F238E27FC236}">
                <a16:creationId xmlns:a16="http://schemas.microsoft.com/office/drawing/2014/main" id="{3A4EE04A-A4E5-FFA4-13D7-ABEDD6DEA1F0}"/>
              </a:ext>
            </a:extLst>
          </p:cNvPr>
          <p:cNvSpPr/>
          <p:nvPr/>
        </p:nvSpPr>
        <p:spPr>
          <a:xfrm>
            <a:off x="3875895" y="5169024"/>
            <a:ext cx="2649449"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tree covered in snow&#10;&#10;Description automatically generated with low confidence">
            <a:extLst>
              <a:ext uri="{FF2B5EF4-FFF2-40B4-BE49-F238E27FC236}">
                <a16:creationId xmlns:a16="http://schemas.microsoft.com/office/drawing/2014/main" id="{4DB437A6-9712-D736-0BF2-0F5B3A61FC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05064" y="5169024"/>
            <a:ext cx="2291361" cy="2263701"/>
          </a:xfrm>
          <a:prstGeom prst="rect">
            <a:avLst/>
          </a:prstGeom>
        </p:spPr>
      </p:pic>
      <p:sp>
        <p:nvSpPr>
          <p:cNvPr id="12" name="Rectangle 11">
            <a:extLst>
              <a:ext uri="{FF2B5EF4-FFF2-40B4-BE49-F238E27FC236}">
                <a16:creationId xmlns:a16="http://schemas.microsoft.com/office/drawing/2014/main" id="{BA89BDA6-CECA-0F66-44C5-AF3069F132F2}"/>
              </a:ext>
            </a:extLst>
          </p:cNvPr>
          <p:cNvSpPr/>
          <p:nvPr/>
        </p:nvSpPr>
        <p:spPr>
          <a:xfrm>
            <a:off x="428366" y="4964821"/>
            <a:ext cx="3432682" cy="2467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dirty="0">
                <a:solidFill>
                  <a:schemeClr val="tx1"/>
                </a:solidFill>
              </a:rPr>
              <a:t>WINTER SNOW</a:t>
            </a:r>
          </a:p>
          <a:p>
            <a:pPr algn="ctr"/>
            <a:endParaRPr lang="en-GB" sz="1050" dirty="0">
              <a:solidFill>
                <a:schemeClr val="tx1"/>
              </a:solidFill>
            </a:endParaRPr>
          </a:p>
          <a:p>
            <a:pPr algn="ctr"/>
            <a:endParaRPr lang="en-GB" sz="1050" dirty="0">
              <a:solidFill>
                <a:schemeClr val="tx1"/>
              </a:solidFill>
            </a:endParaRPr>
          </a:p>
          <a:p>
            <a:pPr algn="ctr"/>
            <a:endParaRPr lang="en-GB" sz="1050" dirty="0">
              <a:solidFill>
                <a:schemeClr val="tx1"/>
              </a:solidFill>
            </a:endParaRPr>
          </a:p>
          <a:p>
            <a:pPr algn="ctr"/>
            <a:endParaRPr lang="en-GB" sz="1050" dirty="0">
              <a:solidFill>
                <a:schemeClr val="tx1"/>
              </a:solidFill>
            </a:endParaRPr>
          </a:p>
          <a:p>
            <a:pPr algn="ctr"/>
            <a:endParaRPr lang="en-GB" sz="1050" dirty="0">
              <a:solidFill>
                <a:schemeClr val="tx1"/>
              </a:solidFill>
            </a:endParaRPr>
          </a:p>
          <a:p>
            <a:pPr algn="ctr"/>
            <a:endParaRPr lang="en-GB" sz="1050" dirty="0">
              <a:solidFill>
                <a:schemeClr val="tx1"/>
              </a:solidFill>
            </a:endParaRPr>
          </a:p>
          <a:p>
            <a:pPr algn="ctr"/>
            <a:endParaRPr lang="en-GB" sz="1050" dirty="0">
              <a:solidFill>
                <a:schemeClr val="tx1"/>
              </a:solidFill>
            </a:endParaRPr>
          </a:p>
          <a:p>
            <a:endParaRPr lang="en-GB" sz="1050" dirty="0">
              <a:solidFill>
                <a:schemeClr val="tx1"/>
              </a:solidFill>
            </a:endParaRPr>
          </a:p>
          <a:p>
            <a:r>
              <a:rPr lang="en-GB" sz="1050" dirty="0">
                <a:solidFill>
                  <a:schemeClr val="tx1"/>
                </a:solidFill>
              </a:rPr>
              <a:t>We have had an unexpected large amount of snow recently and the team have worked hard to make sure all roads, paths steps, entrances and exits are gritted and hopefully safe for all residents.  We will continue to keep an eye on further weather forecast and to stay on top things But doesn’t it look beautiful!</a:t>
            </a:r>
          </a:p>
        </p:txBody>
      </p:sp>
      <p:sp>
        <p:nvSpPr>
          <p:cNvPr id="13" name="Rectangle 12">
            <a:extLst>
              <a:ext uri="{FF2B5EF4-FFF2-40B4-BE49-F238E27FC236}">
                <a16:creationId xmlns:a16="http://schemas.microsoft.com/office/drawing/2014/main" id="{A72A6DAF-8A95-7E05-5D33-741B1C488457}"/>
              </a:ext>
            </a:extLst>
          </p:cNvPr>
          <p:cNvSpPr/>
          <p:nvPr/>
        </p:nvSpPr>
        <p:spPr>
          <a:xfrm>
            <a:off x="1052736" y="5494570"/>
            <a:ext cx="2088232" cy="661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conifer, plant&#10;&#10;Description automatically generated">
            <a:extLst>
              <a:ext uri="{FF2B5EF4-FFF2-40B4-BE49-F238E27FC236}">
                <a16:creationId xmlns:a16="http://schemas.microsoft.com/office/drawing/2014/main" id="{2029EC5A-4D1D-14DF-2262-0AED0DB930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767" y="5169024"/>
            <a:ext cx="1584177" cy="1267191"/>
          </a:xfrm>
          <a:prstGeom prst="rect">
            <a:avLst/>
          </a:prstGeom>
        </p:spPr>
      </p:pic>
    </p:spTree>
    <p:extLst>
      <p:ext uri="{BB962C8B-B14F-4D97-AF65-F5344CB8AC3E}">
        <p14:creationId xmlns:p14="http://schemas.microsoft.com/office/powerpoint/2010/main" val="410376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43596</TotalTime>
  <Words>695</Words>
  <Application>Microsoft Office PowerPoint</Application>
  <PresentationFormat>A4 Paper (210x297 mm)</PresentationFormat>
  <Paragraphs>57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dc:creator>
  <cp:lastModifiedBy>Manager HLE</cp:lastModifiedBy>
  <cp:revision>929</cp:revision>
  <cp:lastPrinted>2021-11-22T10:28:51Z</cp:lastPrinted>
  <dcterms:created xsi:type="dcterms:W3CDTF">2014-11-19T13:45:09Z</dcterms:created>
  <dcterms:modified xsi:type="dcterms:W3CDTF">2022-12-13T17:21:46Z</dcterms:modified>
</cp:coreProperties>
</file>