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5" r:id="rId3"/>
  </p:sldIdLst>
  <p:sldSz cx="6858000" cy="9906000" type="A4"/>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Narraway" initials="MN"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CD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p:cViewPr>
        <p:scale>
          <a:sx n="100" d="100"/>
          <a:sy n="100" d="100"/>
        </p:scale>
        <p:origin x="540" y="16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333"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3"/>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2"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6" name="Content Placeholder 5"/>
          <p:cNvSpPr>
            <a:spLocks noGrp="1"/>
          </p:cNvSpPr>
          <p:nvPr>
            <p:ph sz="quarter" idx="4"/>
          </p:nvPr>
        </p:nvSpPr>
        <p:spPr>
          <a:xfrm>
            <a:off x="3483771"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6"/>
            <a:ext cx="2256235" cy="1678517"/>
          </a:xfrm>
        </p:spPr>
        <p:txBody>
          <a:bodyPr anchor="b"/>
          <a:lstStyle>
            <a:lvl1pPr algn="l">
              <a:defRPr sz="2167" b="1"/>
            </a:lvl1pPr>
          </a:lstStyle>
          <a:p>
            <a:r>
              <a:rPr lang="en-US"/>
              <a:t>Click to edit Master title style</a:t>
            </a:r>
            <a:endParaRPr lang="en-GB"/>
          </a:p>
        </p:txBody>
      </p:sp>
      <p:sp>
        <p:nvSpPr>
          <p:cNvPr id="3" name="Content Placeholder 2"/>
          <p:cNvSpPr>
            <a:spLocks noGrp="1"/>
          </p:cNvSpPr>
          <p:nvPr>
            <p:ph idx="1"/>
          </p:nvPr>
        </p:nvSpPr>
        <p:spPr>
          <a:xfrm>
            <a:off x="2681289" y="394409"/>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2072925"/>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2"/>
            <a:ext cx="4114800" cy="818622"/>
          </a:xfrm>
        </p:spPr>
        <p:txBody>
          <a:bodyPr anchor="b"/>
          <a:lstStyle>
            <a:lvl1pPr algn="l">
              <a:defRPr sz="2167"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lang="en-GB" dirty="0"/>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Date Placeholder 4"/>
          <p:cNvSpPr>
            <a:spLocks noGrp="1"/>
          </p:cNvSpPr>
          <p:nvPr>
            <p:ph type="dt" sz="half" idx="10"/>
          </p:nvPr>
        </p:nvSpPr>
        <p:spPr/>
        <p:txBody>
          <a:bodyPr/>
          <a:lstStyle/>
          <a:p>
            <a:fld id="{7A7C266F-A379-4406-A4EE-A4A3249FC09C}" type="datetimeFigureOut">
              <a:rPr lang="en-GB" smtClean="0"/>
              <a:t>16/02/2023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2BA432-3C46-4442-A688-1FC6B67F0F68}"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7A7C266F-A379-4406-A4EE-A4A3249FC09C}" type="datetimeFigureOut">
              <a:rPr lang="en-GB" smtClean="0"/>
              <a:t>16/02/2023</a:t>
            </a:fld>
            <a:endParaRPr lang="en-GB" dirty="0"/>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222BA432-3C46-4442-A688-1FC6B67F0F68}"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sz="2167" kern="1200">
          <a:solidFill>
            <a:schemeClr val="tx1"/>
          </a:solidFill>
          <a:latin typeface="+mn-lt"/>
          <a:ea typeface="+mn-ea"/>
          <a:cs typeface="+mn-cs"/>
        </a:defRPr>
      </a:lvl9pPr>
    </p:bodyStyle>
    <p:otherStyle>
      <a:defPPr>
        <a:defRPr lang="en-US"/>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ager@hle.org.uk"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hyperlink" Target="http://www.harmonypilateshighgate.co.uk/" TargetMode="External"/><Relationship Id="rId3" Type="http://schemas.openxmlformats.org/officeDocument/2006/relationships/hyperlink" Target="mailto:manager@hle.org.uk" TargetMode="External"/><Relationship Id="rId7" Type="http://schemas.openxmlformats.org/officeDocument/2006/relationships/hyperlink" Target="mailto:info@taichi4tennis.com" TargetMode="External"/><Relationship Id="rId2" Type="http://schemas.openxmlformats.org/officeDocument/2006/relationships/hyperlink" Target="mailto:suggestionbox@hle.org.uk" TargetMode="Externa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mailto:secretary@hle.org.uk" TargetMode="External"/><Relationship Id="rId10" Type="http://schemas.openxmlformats.org/officeDocument/2006/relationships/image" Target="../media/image5.jpeg"/><Relationship Id="rId4" Type="http://schemas.openxmlformats.org/officeDocument/2006/relationships/hyperlink" Target="mailto:foreman@hle.org.uk" TargetMode="External"/><Relationship Id="rId9" Type="http://schemas.openxmlformats.org/officeDocument/2006/relationships/hyperlink" Target="http://minimindfulmusician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0" y="1112397"/>
            <a:ext cx="6858000" cy="431899"/>
          </a:xfrm>
          <a:prstGeom prst="rect">
            <a:avLst/>
          </a:prstGeom>
        </p:spPr>
        <p:txBody>
          <a:bodyPr vert="horz" lIns="99060" tIns="49530" rIns="99060" bIns="49530" rtlCol="0" anchor="ctr">
            <a:noAutofit/>
          </a:bodyPr>
          <a:lstStyle/>
          <a:p>
            <a:pPr algn="ctr" defTabSz="990570">
              <a:spcBef>
                <a:spcPct val="0"/>
              </a:spcBef>
              <a:defRPr/>
            </a:pPr>
            <a:r>
              <a:rPr lang="en-GB" sz="1950" b="1" dirty="0">
                <a:latin typeface="+mj-lt"/>
                <a:ea typeface="+mj-ea"/>
                <a:cs typeface="+mj-cs"/>
              </a:rPr>
              <a:t>NEWSLETTER FEBRUARY 2023   </a:t>
            </a:r>
          </a:p>
        </p:txBody>
      </p:sp>
      <p:sp>
        <p:nvSpPr>
          <p:cNvPr id="9" name="AutoShape 2" descr="https://email.1and1.co.uk/ajax/mail?action=attachment&amp;session=8af6dc2db9664100af98e8e043270cae&amp;folder=default0%2FINBOX&amp;id=1439796330288989364&amp;attachment=2&amp;save=0&amp;filter=1"/>
          <p:cNvSpPr>
            <a:spLocks noChangeAspect="1" noChangeArrowheads="1"/>
          </p:cNvSpPr>
          <p:nvPr/>
        </p:nvSpPr>
        <p:spPr bwMode="auto">
          <a:xfrm>
            <a:off x="-117210" y="-156501"/>
            <a:ext cx="330200" cy="3302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9060" tIns="49530" rIns="99060" bIns="49530" numCol="1" anchor="t" anchorCtr="0" compatLnSpc="1">
            <a:prstTxWarp prst="textNoShape">
              <a:avLst/>
            </a:prstTxWarp>
          </a:bodyPr>
          <a:lstStyle/>
          <a:p>
            <a:endParaRPr lang="en-GB" sz="1950"/>
          </a:p>
        </p:txBody>
      </p:sp>
      <p:pic>
        <p:nvPicPr>
          <p:cNvPr id="11" name="Picture 10" descr="Text&#10;&#10;Description automatically generated with low confidence">
            <a:extLst>
              <a:ext uri="{FF2B5EF4-FFF2-40B4-BE49-F238E27FC236}">
                <a16:creationId xmlns:a16="http://schemas.microsoft.com/office/drawing/2014/main" id="{E137BF5C-A667-4E51-BF10-7446D965CE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280" y="-89266"/>
            <a:ext cx="5981700" cy="1152525"/>
          </a:xfrm>
          <a:prstGeom prst="rect">
            <a:avLst/>
          </a:prstGeom>
        </p:spPr>
      </p:pic>
      <p:sp>
        <p:nvSpPr>
          <p:cNvPr id="8" name="Rectangle 7">
            <a:extLst>
              <a:ext uri="{FF2B5EF4-FFF2-40B4-BE49-F238E27FC236}">
                <a16:creationId xmlns:a16="http://schemas.microsoft.com/office/drawing/2014/main" id="{CE4CDE5E-A2E9-E8C0-23FF-299F9CA80F5F}"/>
              </a:ext>
            </a:extLst>
          </p:cNvPr>
          <p:cNvSpPr/>
          <p:nvPr/>
        </p:nvSpPr>
        <p:spPr>
          <a:xfrm rot="10800000" flipV="1">
            <a:off x="212990" y="7761312"/>
            <a:ext cx="6384362" cy="19442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b="1" dirty="0">
                <a:solidFill>
                  <a:schemeClr val="tx1"/>
                </a:solidFill>
              </a:rPr>
              <a:t>PARKING PERMITS</a:t>
            </a:r>
          </a:p>
          <a:p>
            <a:pPr algn="ctr"/>
            <a:br>
              <a:rPr lang="en-GB" sz="1000" dirty="0">
                <a:solidFill>
                  <a:schemeClr val="tx1"/>
                </a:solidFill>
              </a:rPr>
            </a:br>
            <a:r>
              <a:rPr lang="en-GB" sz="1000" dirty="0">
                <a:solidFill>
                  <a:schemeClr val="tx1"/>
                </a:solidFill>
              </a:rPr>
              <a:t>We are beginning to issue the 2023 parking permits</a:t>
            </a:r>
            <a:br>
              <a:rPr lang="en-GB" sz="1000" dirty="0">
                <a:solidFill>
                  <a:schemeClr val="tx1"/>
                </a:solidFill>
              </a:rPr>
            </a:br>
            <a:r>
              <a:rPr lang="en-GB" sz="1000" dirty="0">
                <a:solidFill>
                  <a:schemeClr val="tx1"/>
                </a:solidFill>
              </a:rPr>
              <a:t>You will receive an email with a link to verify your need for a new permit. Please look out for this email - check your junk mail, and follow the simple instructions. If you have changed your email address since you originally applied for your permit then please do update us as soon as possible otherwise you will miss the renewal link.</a:t>
            </a:r>
          </a:p>
          <a:p>
            <a:endParaRPr lang="en-GB" sz="800" dirty="0">
              <a:solidFill>
                <a:schemeClr val="tx1"/>
              </a:solidFill>
            </a:endParaRPr>
          </a:p>
          <a:p>
            <a:r>
              <a:rPr lang="en-GB" sz="1000" dirty="0">
                <a:solidFill>
                  <a:schemeClr val="tx1"/>
                </a:solidFill>
              </a:rPr>
              <a:t>If you have a new car then you will need to complete an application form, which can be found on our website www.hle.org.uk under Residents/Car Permit.</a:t>
            </a:r>
          </a:p>
          <a:p>
            <a:endParaRPr lang="en-GB" sz="800" dirty="0">
              <a:solidFill>
                <a:schemeClr val="tx1"/>
              </a:solidFill>
            </a:endParaRPr>
          </a:p>
          <a:p>
            <a:r>
              <a:rPr lang="en-GB" sz="1000" dirty="0">
                <a:solidFill>
                  <a:schemeClr val="tx1"/>
                </a:solidFill>
              </a:rPr>
              <a:t>The 2022 permits are still valid for the time being and we will let you know in good time when they are due to expire.</a:t>
            </a:r>
          </a:p>
        </p:txBody>
      </p:sp>
      <p:sp>
        <p:nvSpPr>
          <p:cNvPr id="13" name="Rectangle 12">
            <a:extLst>
              <a:ext uri="{FF2B5EF4-FFF2-40B4-BE49-F238E27FC236}">
                <a16:creationId xmlns:a16="http://schemas.microsoft.com/office/drawing/2014/main" id="{33399C15-4078-3738-AC63-1BE6C27AF15C}"/>
              </a:ext>
            </a:extLst>
          </p:cNvPr>
          <p:cNvSpPr/>
          <p:nvPr/>
        </p:nvSpPr>
        <p:spPr>
          <a:xfrm>
            <a:off x="3534707" y="5385048"/>
            <a:ext cx="3062645" cy="19442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47D5DB96-5F75-A0E3-D1FB-569A6FE11BA4}"/>
              </a:ext>
            </a:extLst>
          </p:cNvPr>
          <p:cNvSpPr/>
          <p:nvPr/>
        </p:nvSpPr>
        <p:spPr>
          <a:xfrm>
            <a:off x="196002" y="1544295"/>
            <a:ext cx="6545365" cy="22709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b="1" dirty="0">
                <a:solidFill>
                  <a:schemeClr val="tx1"/>
                </a:solidFill>
                <a:ea typeface="Calibri" panose="020F0502020204030204" pitchFamily="34" charset="0"/>
                <a:cs typeface="Times New Roman" panose="02020603050405020304" pitchFamily="18" charset="0"/>
              </a:rPr>
              <a:t>ROAD RESURFACING WORKS</a:t>
            </a:r>
            <a:endParaRPr lang="en-GB"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000" b="1" dirty="0">
                <a:solidFill>
                  <a:schemeClr val="tx1"/>
                </a:solidFill>
                <a:effectLst/>
                <a:ea typeface="Calibri" panose="020F0502020204030204" pitchFamily="34" charset="0"/>
                <a:cs typeface="Times New Roman" panose="02020603050405020304" pitchFamily="18" charset="0"/>
              </a:rPr>
              <a:t>Commencing Monday 6</a:t>
            </a:r>
            <a:r>
              <a:rPr lang="en-GB" sz="1000" b="1" baseline="30000" dirty="0">
                <a:solidFill>
                  <a:schemeClr val="tx1"/>
                </a:solidFill>
                <a:effectLst/>
                <a:ea typeface="Calibri" panose="020F0502020204030204" pitchFamily="34" charset="0"/>
                <a:cs typeface="Times New Roman" panose="02020603050405020304" pitchFamily="18" charset="0"/>
              </a:rPr>
              <a:t>th</a:t>
            </a:r>
            <a:r>
              <a:rPr lang="en-GB" sz="1000" b="1" dirty="0">
                <a:solidFill>
                  <a:schemeClr val="tx1"/>
                </a:solidFill>
                <a:effectLst/>
                <a:ea typeface="Calibri" panose="020F0502020204030204" pitchFamily="34" charset="0"/>
                <a:cs typeface="Times New Roman" panose="02020603050405020304" pitchFamily="18" charset="0"/>
              </a:rPr>
              <a:t> March road works are due to start in 3 locations and last 5 days;</a:t>
            </a:r>
          </a:p>
          <a:p>
            <a:endParaRPr lang="en-GB" sz="800" dirty="0">
              <a:solidFill>
                <a:schemeClr val="tx1"/>
              </a:solidFill>
              <a:effectLst/>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solidFill>
                  <a:schemeClr val="tx1"/>
                </a:solidFill>
                <a:effectLst/>
                <a:ea typeface="Calibri" panose="020F0502020204030204" pitchFamily="34" charset="0"/>
                <a:cs typeface="Times New Roman" panose="02020603050405020304" pitchFamily="18" charset="0"/>
              </a:rPr>
              <a:t>Robin Grove.  All of Robin Grove excluding the concrete forecourt between the 6 garages but including the access to the 2 garages near the entrance.  Additionally, the circle at the end will be enlarged to provide some additional parking spaces.</a:t>
            </a:r>
          </a:p>
          <a:p>
            <a:pPr marL="171450" lvl="0" indent="-171450">
              <a:buFont typeface="Arial" panose="020B0604020202020204" pitchFamily="34" charset="0"/>
              <a:buChar char="•"/>
            </a:pPr>
            <a:r>
              <a:rPr lang="en-GB" sz="1000" dirty="0" err="1">
                <a:solidFill>
                  <a:schemeClr val="tx1"/>
                </a:solidFill>
                <a:effectLst/>
                <a:ea typeface="Calibri" panose="020F0502020204030204" pitchFamily="34" charset="0"/>
                <a:cs typeface="Times New Roman" panose="02020603050405020304" pitchFamily="18" charset="0"/>
              </a:rPr>
              <a:t>Hillway</a:t>
            </a:r>
            <a:r>
              <a:rPr lang="en-GB" sz="1000" dirty="0">
                <a:solidFill>
                  <a:schemeClr val="tx1"/>
                </a:solidFill>
                <a:effectLst/>
                <a:ea typeface="Calibri" panose="020F0502020204030204" pitchFamily="34" charset="0"/>
                <a:cs typeface="Times New Roman" panose="02020603050405020304" pitchFamily="18" charset="0"/>
              </a:rPr>
              <a:t> / Oakeshott Avenue crossroads.  This extends north to 67 / 62 </a:t>
            </a:r>
            <a:r>
              <a:rPr lang="en-GB" sz="1000" dirty="0" err="1">
                <a:solidFill>
                  <a:schemeClr val="tx1"/>
                </a:solidFill>
                <a:effectLst/>
                <a:ea typeface="Calibri" panose="020F0502020204030204" pitchFamily="34" charset="0"/>
                <a:cs typeface="Times New Roman" panose="02020603050405020304" pitchFamily="18" charset="0"/>
              </a:rPr>
              <a:t>Hillway</a:t>
            </a:r>
            <a:r>
              <a:rPr lang="en-GB" sz="1000" dirty="0">
                <a:solidFill>
                  <a:schemeClr val="tx1"/>
                </a:solidFill>
                <a:effectLst/>
                <a:ea typeface="Calibri" panose="020F0502020204030204" pitchFamily="34" charset="0"/>
                <a:cs typeface="Times New Roman" panose="02020603050405020304" pitchFamily="18" charset="0"/>
              </a:rPr>
              <a:t> and east to the first blocks of flats.</a:t>
            </a:r>
          </a:p>
          <a:p>
            <a:pPr marL="171450" lvl="0" indent="-171450">
              <a:buFont typeface="Arial" panose="020B0604020202020204" pitchFamily="34" charset="0"/>
              <a:buChar char="•"/>
            </a:pPr>
            <a:r>
              <a:rPr lang="en-GB" sz="1000" dirty="0">
                <a:solidFill>
                  <a:schemeClr val="tx1"/>
                </a:solidFill>
                <a:effectLst/>
                <a:ea typeface="Calibri" panose="020F0502020204030204" pitchFamily="34" charset="0"/>
                <a:cs typeface="Times New Roman" panose="02020603050405020304" pitchFamily="18" charset="0"/>
              </a:rPr>
              <a:t>Holly Lodge Mansions / Swains Lane junction.</a:t>
            </a:r>
          </a:p>
          <a:p>
            <a:endParaRPr lang="en-GB" sz="800" dirty="0">
              <a:solidFill>
                <a:schemeClr val="tx1"/>
              </a:solidFill>
              <a:effectLst/>
              <a:ea typeface="Calibri" panose="020F0502020204030204" pitchFamily="34" charset="0"/>
              <a:cs typeface="Times New Roman" panose="02020603050405020304" pitchFamily="18" charset="0"/>
            </a:endParaRPr>
          </a:p>
          <a:p>
            <a:r>
              <a:rPr lang="en-GB" sz="1000" dirty="0">
                <a:solidFill>
                  <a:schemeClr val="tx1"/>
                </a:solidFill>
                <a:effectLst/>
                <a:ea typeface="Calibri" panose="020F0502020204030204" pitchFamily="34" charset="0"/>
                <a:cs typeface="Times New Roman" panose="02020603050405020304" pitchFamily="18" charset="0"/>
              </a:rPr>
              <a:t>On the Monday work will be restricted to Robin Grove but thereafter will extend to all areas. Whilst equipment is being used vehicles will be barred from the work area but thereafter, they can enter with care (i.e. after an area has been planned ready for tarmac)</a:t>
            </a:r>
          </a:p>
          <a:p>
            <a:r>
              <a:rPr lang="en-GB" sz="1000" b="1" dirty="0">
                <a:solidFill>
                  <a:schemeClr val="tx1"/>
                </a:solidFill>
                <a:effectLst/>
                <a:ea typeface="Calibri" panose="020F0502020204030204" pitchFamily="34" charset="0"/>
                <a:cs typeface="Times New Roman" panose="02020603050405020304" pitchFamily="18" charset="0"/>
              </a:rPr>
              <a:t>Notices will be put up restricting parking.  The gates at the end of Oakeshott Avenue/Holly Lodge Mansions will be opened.  </a:t>
            </a:r>
            <a:endParaRPr lang="en-GB" sz="1000" dirty="0">
              <a:solidFill>
                <a:schemeClr val="tx1"/>
              </a:solidFill>
              <a:effectLst/>
              <a:ea typeface="Calibri" panose="020F0502020204030204" pitchFamily="34" charset="0"/>
              <a:cs typeface="Times New Roman" panose="02020603050405020304" pitchFamily="18" charset="0"/>
            </a:endParaRPr>
          </a:p>
          <a:p>
            <a:pPr algn="ctr"/>
            <a:r>
              <a:rPr lang="en-GB" sz="1000" b="1" dirty="0">
                <a:solidFill>
                  <a:schemeClr val="tx1"/>
                </a:solidFill>
                <a:effectLst/>
                <a:ea typeface="Calibri" panose="020F0502020204030204" pitchFamily="34" charset="0"/>
                <a:cs typeface="Times New Roman" panose="02020603050405020304" pitchFamily="18" charset="0"/>
              </a:rPr>
              <a:t>More details available from the Estate Manager</a:t>
            </a:r>
          </a:p>
        </p:txBody>
      </p:sp>
      <p:sp>
        <p:nvSpPr>
          <p:cNvPr id="14" name="Rectangle 13">
            <a:extLst>
              <a:ext uri="{FF2B5EF4-FFF2-40B4-BE49-F238E27FC236}">
                <a16:creationId xmlns:a16="http://schemas.microsoft.com/office/drawing/2014/main" id="{DC603702-D614-404C-52E9-9D0F08EA39D4}"/>
              </a:ext>
            </a:extLst>
          </p:cNvPr>
          <p:cNvSpPr/>
          <p:nvPr/>
        </p:nvSpPr>
        <p:spPr>
          <a:xfrm>
            <a:off x="260648" y="6177136"/>
            <a:ext cx="6384362"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b="1" dirty="0">
                <a:solidFill>
                  <a:schemeClr val="tx1"/>
                </a:solidFill>
                <a:effectLst/>
                <a:ea typeface="MS Mincho" panose="02020609040205080304" pitchFamily="49" charset="-128"/>
                <a:cs typeface="Times New Roman" panose="02020603050405020304" pitchFamily="18" charset="0"/>
              </a:rPr>
              <a:t>ANNUAL GENERAL MEETING OF PLOT OWNERS ON THE HOLLY LODGE ESTATE</a:t>
            </a:r>
            <a:endParaRPr lang="en-GB" sz="1050" dirty="0">
              <a:solidFill>
                <a:schemeClr val="tx1"/>
              </a:solidFill>
              <a:effectLst/>
              <a:ea typeface="MS Mincho" panose="02020609040205080304" pitchFamily="49" charset="-128"/>
              <a:cs typeface="Times New Roman" panose="02020603050405020304" pitchFamily="18" charset="0"/>
            </a:endParaRPr>
          </a:p>
          <a:p>
            <a:endParaRPr lang="en-GB" sz="1000" dirty="0">
              <a:solidFill>
                <a:schemeClr val="tx1"/>
              </a:solidFill>
            </a:endParaRPr>
          </a:p>
          <a:p>
            <a:r>
              <a:rPr lang="en-US" sz="1000" dirty="0">
                <a:solidFill>
                  <a:schemeClr val="tx1"/>
                </a:solidFill>
                <a:effectLst/>
                <a:ea typeface="MS Mincho" panose="02020609040205080304" pitchFamily="49" charset="-128"/>
                <a:cs typeface="Times New Roman" panose="02020603050405020304" pitchFamily="18" charset="0"/>
              </a:rPr>
              <a:t>The Annual General Meeting of Estate plot owners is to be held on the evening of</a:t>
            </a:r>
            <a:r>
              <a:rPr lang="en-GB" sz="1000" dirty="0">
                <a:solidFill>
                  <a:schemeClr val="tx1"/>
                </a:solidFill>
                <a:ea typeface="MS Mincho" panose="02020609040205080304" pitchFamily="49" charset="-128"/>
                <a:cs typeface="Times New Roman" panose="02020603050405020304" pitchFamily="18" charset="0"/>
              </a:rPr>
              <a:t> </a:t>
            </a:r>
            <a:r>
              <a:rPr lang="en-US" sz="1000" dirty="0">
                <a:solidFill>
                  <a:schemeClr val="tx1"/>
                </a:solidFill>
                <a:effectLst/>
                <a:ea typeface="MS Mincho" panose="02020609040205080304" pitchFamily="49" charset="-128"/>
                <a:cs typeface="Times New Roman" panose="02020603050405020304" pitchFamily="18" charset="0"/>
              </a:rPr>
              <a:t>Wednesday 26th April 2023 at the Holly Lodge Community Centre, 30 Makepeace Avenue.  Further details, agenda etc. to follow.</a:t>
            </a:r>
          </a:p>
          <a:p>
            <a:endParaRPr lang="en-US" sz="1000" dirty="0">
              <a:solidFill>
                <a:schemeClr val="tx1"/>
              </a:solidFill>
              <a:effectLst/>
              <a:ea typeface="MS Mincho" panose="02020609040205080304" pitchFamily="49" charset="-128"/>
              <a:cs typeface="Times New Roman" panose="02020603050405020304" pitchFamily="18" charset="0"/>
            </a:endParaRPr>
          </a:p>
          <a:p>
            <a:r>
              <a:rPr lang="en-GB" sz="1000" dirty="0">
                <a:solidFill>
                  <a:schemeClr val="tx1"/>
                </a:solidFill>
                <a:effectLst/>
                <a:latin typeface="Calibri" panose="020F0502020204030204" pitchFamily="34" charset="0"/>
                <a:ea typeface="Calibri" panose="020F0502020204030204" pitchFamily="34" charset="0"/>
              </a:rPr>
              <a:t>As usual three Committee places are up for election this year.  Should any plot-owner wish to stand for election to the HLE Committee please request an application form from </a:t>
            </a:r>
            <a:r>
              <a:rPr lang="en-GB" sz="1000" u="sng" dirty="0">
                <a:solidFill>
                  <a:schemeClr val="tx1"/>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manager@hle.org.uk</a:t>
            </a:r>
            <a:r>
              <a:rPr lang="en-GB" sz="1000" dirty="0">
                <a:solidFill>
                  <a:schemeClr val="tx1"/>
                </a:solidFill>
                <a:effectLst/>
                <a:latin typeface="Calibri" panose="020F0502020204030204" pitchFamily="34" charset="0"/>
                <a:ea typeface="Calibri" panose="020F0502020204030204" pitchFamily="34" charset="0"/>
              </a:rPr>
              <a:t> and return it with a passport style photograph by post, email or in person no later than 29-Mar.  Also, should you wish for a motion to be considered by the Committee for discussion at the AGM please submit this by post, email or in person also before 29-Mar.</a:t>
            </a:r>
          </a:p>
          <a:p>
            <a:endParaRPr lang="en-GB" sz="1000" dirty="0">
              <a:solidFill>
                <a:schemeClr val="tx1"/>
              </a:solidFill>
              <a:effectLst/>
              <a:ea typeface="MS Mincho" panose="02020609040205080304" pitchFamily="49" charset="-128"/>
              <a:cs typeface="Times New Roman" panose="02020603050405020304" pitchFamily="18" charset="0"/>
            </a:endParaRPr>
          </a:p>
          <a:p>
            <a:endParaRPr lang="en-GB" sz="1000" dirty="0">
              <a:solidFill>
                <a:schemeClr val="tx1"/>
              </a:solidFill>
              <a:effectLst/>
              <a:latin typeface="Century Gothic" panose="020B0502020202020204" pitchFamily="34" charset="0"/>
              <a:ea typeface="MS Mincho" panose="02020609040205080304" pitchFamily="49" charset="-128"/>
              <a:cs typeface="Times New Roman" panose="02020603050405020304" pitchFamily="18" charset="0"/>
            </a:endParaRPr>
          </a:p>
          <a:p>
            <a:endParaRPr lang="en-GB" sz="900" dirty="0"/>
          </a:p>
        </p:txBody>
      </p:sp>
      <p:pic>
        <p:nvPicPr>
          <p:cNvPr id="17" name="Picture 16" descr="Chart&#10;&#10;Description automatically generated">
            <a:extLst>
              <a:ext uri="{FF2B5EF4-FFF2-40B4-BE49-F238E27FC236}">
                <a16:creationId xmlns:a16="http://schemas.microsoft.com/office/drawing/2014/main" id="{944B68EC-68D2-A434-9394-3B20D03A120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648" y="3980892"/>
            <a:ext cx="3456385" cy="1944216"/>
          </a:xfrm>
          <a:prstGeom prst="rect">
            <a:avLst/>
          </a:prstGeom>
          <a:noFill/>
          <a:ln>
            <a:noFill/>
          </a:ln>
        </p:spPr>
      </p:pic>
      <p:pic>
        <p:nvPicPr>
          <p:cNvPr id="18" name="Picture 17" descr="Diagram&#10;&#10;Description automatically generated">
            <a:extLst>
              <a:ext uri="{FF2B5EF4-FFF2-40B4-BE49-F238E27FC236}">
                <a16:creationId xmlns:a16="http://schemas.microsoft.com/office/drawing/2014/main" id="{20DDEF58-26C9-20E5-339A-96B29C0D028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1048" y="3972322"/>
            <a:ext cx="3240360" cy="1944216"/>
          </a:xfrm>
          <a:prstGeom prst="rect">
            <a:avLst/>
          </a:prstGeom>
          <a:noFill/>
          <a:ln>
            <a:noFill/>
          </a:ln>
        </p:spPr>
      </p:pic>
    </p:spTree>
    <p:extLst>
      <p:ext uri="{BB962C8B-B14F-4D97-AF65-F5344CB8AC3E}">
        <p14:creationId xmlns:p14="http://schemas.microsoft.com/office/powerpoint/2010/main" val="419623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D577B7-755C-4F40-B454-A6911197CF92}"/>
              </a:ext>
            </a:extLst>
          </p:cNvPr>
          <p:cNvSpPr txBox="1"/>
          <p:nvPr/>
        </p:nvSpPr>
        <p:spPr>
          <a:xfrm>
            <a:off x="428367" y="7650008"/>
            <a:ext cx="5976664" cy="461665"/>
          </a:xfrm>
          <a:prstGeom prst="rect">
            <a:avLst/>
          </a:prstGeom>
          <a:noFill/>
          <a:ln>
            <a:solidFill>
              <a:schemeClr val="tx1"/>
            </a:solidFill>
          </a:ln>
        </p:spPr>
        <p:txBody>
          <a:bodyPr wrap="square" rtlCol="0">
            <a:spAutoFit/>
          </a:bodyPr>
          <a:lstStyle/>
          <a:p>
            <a:pPr algn="ctr"/>
            <a:r>
              <a:rPr lang="en-US" sz="1200" dirty="0">
                <a:effectLst/>
                <a:ea typeface="MS Mincho" panose="02020609040205080304" pitchFamily="49" charset="-128"/>
                <a:cs typeface="Times New Roman" panose="02020603050405020304" pitchFamily="18" charset="0"/>
              </a:rPr>
              <a:t>   </a:t>
            </a:r>
            <a:r>
              <a:rPr lang="en-US" sz="1200" b="1" dirty="0">
                <a:effectLst/>
                <a:ea typeface="MS Mincho" panose="02020609040205080304" pitchFamily="49" charset="-128"/>
                <a:cs typeface="Times New Roman" panose="02020603050405020304" pitchFamily="18" charset="0"/>
              </a:rPr>
              <a:t>Be sure to use the SUGGESTION BOX email for your comments:  </a:t>
            </a:r>
            <a:r>
              <a:rPr lang="en-GB" sz="1200" b="1" u="sng" dirty="0">
                <a:solidFill>
                  <a:srgbClr val="0000FF"/>
                </a:solidFill>
                <a:effectLst/>
                <a:ea typeface="MS Mincho" panose="02020609040205080304" pitchFamily="49" charset="-128"/>
                <a:cs typeface="Times New Roman" panose="02020603050405020304" pitchFamily="18" charset="0"/>
                <a:hlinkClick r:id="rId2"/>
              </a:rPr>
              <a:t>suggestionbox@hle.org.uk</a:t>
            </a:r>
            <a:endParaRPr lang="en-GB" sz="1200" dirty="0">
              <a:effectLst/>
              <a:ea typeface="MS Mincho" panose="02020609040205080304" pitchFamily="49" charset="-128"/>
              <a:cs typeface="Times New Roman" panose="02020603050405020304" pitchFamily="18" charset="0"/>
            </a:endParaRPr>
          </a:p>
        </p:txBody>
      </p:sp>
      <p:sp>
        <p:nvSpPr>
          <p:cNvPr id="4" name="TextBox 3">
            <a:extLst>
              <a:ext uri="{FF2B5EF4-FFF2-40B4-BE49-F238E27FC236}">
                <a16:creationId xmlns:a16="http://schemas.microsoft.com/office/drawing/2014/main" id="{F46748E1-DA2F-4FB6-A707-4AF58A1E4C87}"/>
              </a:ext>
            </a:extLst>
          </p:cNvPr>
          <p:cNvSpPr txBox="1"/>
          <p:nvPr/>
        </p:nvSpPr>
        <p:spPr>
          <a:xfrm>
            <a:off x="428367" y="8287730"/>
            <a:ext cx="5991432" cy="1100814"/>
          </a:xfrm>
          <a:prstGeom prst="rect">
            <a:avLst/>
          </a:prstGeom>
          <a:noFill/>
          <a:ln>
            <a:solidFill>
              <a:schemeClr val="tx1"/>
            </a:solidFill>
          </a:ln>
        </p:spPr>
        <p:txBody>
          <a:bodyPr wrap="square" rtlCol="0">
            <a:spAutoFit/>
          </a:bodyPr>
          <a:lstStyle/>
          <a:p>
            <a:pPr lvl="0" algn="ctr" eaLnBrk="0" fontAlgn="base" hangingPunct="0">
              <a:lnSpc>
                <a:spcPts val="800"/>
              </a:lnSpc>
              <a:spcBef>
                <a:spcPct val="0"/>
              </a:spcBef>
              <a:spcAft>
                <a:spcPts val="200"/>
              </a:spcAft>
            </a:pPr>
            <a:r>
              <a:rPr lang="en-US" altLang="zh-CN" sz="1000" dirty="0"/>
              <a:t>HLE MANAGER – Antonia Pereira:</a:t>
            </a:r>
            <a:endParaRPr lang="en-GB" altLang="zh-CN" sz="1000" dirty="0"/>
          </a:p>
          <a:p>
            <a:pPr lvl="0" algn="ctr" eaLnBrk="0" fontAlgn="base" hangingPunct="0">
              <a:lnSpc>
                <a:spcPts val="800"/>
              </a:lnSpc>
              <a:spcBef>
                <a:spcPct val="0"/>
              </a:spcBef>
              <a:spcAft>
                <a:spcPct val="0"/>
              </a:spcAft>
            </a:pPr>
            <a:r>
              <a:rPr lang="en-US" altLang="zh-CN" sz="1000" dirty="0"/>
              <a:t>Office: 0203 538 4454  Mobile phone: 07731 301119  Email: </a:t>
            </a:r>
            <a:r>
              <a:rPr lang="en-US" altLang="zh-CN" sz="1000" dirty="0">
                <a:hlinkClick r:id="rId3"/>
              </a:rPr>
              <a:t>manager@hle.org.uk</a:t>
            </a:r>
            <a:r>
              <a:rPr lang="en-US" altLang="zh-CN" sz="1000" dirty="0"/>
              <a:t> </a:t>
            </a:r>
            <a:endParaRPr lang="en-GB" altLang="zh-CN" sz="1000" dirty="0"/>
          </a:p>
          <a:p>
            <a:pPr lvl="0" algn="ctr" eaLnBrk="0" fontAlgn="base" hangingPunct="0">
              <a:lnSpc>
                <a:spcPts val="800"/>
              </a:lnSpc>
              <a:spcBef>
                <a:spcPct val="0"/>
              </a:spcBef>
              <a:spcAft>
                <a:spcPct val="0"/>
              </a:spcAft>
            </a:pPr>
            <a:endParaRPr lang="en-US" altLang="zh-CN" sz="1000" dirty="0"/>
          </a:p>
          <a:p>
            <a:pPr lvl="0" algn="ctr" eaLnBrk="0" fontAlgn="base" hangingPunct="0">
              <a:lnSpc>
                <a:spcPts val="800"/>
              </a:lnSpc>
              <a:spcBef>
                <a:spcPct val="0"/>
              </a:spcBef>
              <a:spcAft>
                <a:spcPts val="200"/>
              </a:spcAft>
            </a:pPr>
            <a:r>
              <a:rPr lang="en-US" altLang="zh-CN" sz="1000" dirty="0"/>
              <a:t>HLE FOREMAN – Gerry Hartigan:</a:t>
            </a:r>
            <a:endParaRPr lang="en-GB" altLang="zh-CN" sz="1000" dirty="0"/>
          </a:p>
          <a:p>
            <a:pPr lvl="0" algn="ctr" eaLnBrk="0" fontAlgn="base" hangingPunct="0">
              <a:lnSpc>
                <a:spcPts val="800"/>
              </a:lnSpc>
              <a:spcBef>
                <a:spcPct val="0"/>
              </a:spcBef>
              <a:spcAft>
                <a:spcPct val="0"/>
              </a:spcAft>
            </a:pPr>
            <a:r>
              <a:rPr lang="en-US" altLang="zh-CN" sz="1000" dirty="0"/>
              <a:t>Mobile phone: 07447 869570	Email: </a:t>
            </a:r>
            <a:r>
              <a:rPr lang="en-US" altLang="zh-CN" sz="1000" dirty="0">
                <a:hlinkClick r:id="rId4"/>
              </a:rPr>
              <a:t>foreman@hle.org.uk</a:t>
            </a:r>
            <a:r>
              <a:rPr lang="en-US" altLang="zh-CN" sz="1000" dirty="0"/>
              <a:t> </a:t>
            </a:r>
            <a:endParaRPr lang="en-GB" altLang="zh-CN" sz="1000" dirty="0"/>
          </a:p>
          <a:p>
            <a:pPr lvl="0" algn="ctr" eaLnBrk="0" fontAlgn="base" hangingPunct="0">
              <a:lnSpc>
                <a:spcPts val="800"/>
              </a:lnSpc>
              <a:spcBef>
                <a:spcPct val="0"/>
              </a:spcBef>
              <a:spcAft>
                <a:spcPct val="0"/>
              </a:spcAft>
            </a:pPr>
            <a:endParaRPr lang="en-US" altLang="zh-CN" sz="1000" dirty="0"/>
          </a:p>
          <a:p>
            <a:pPr lvl="0" algn="ctr" eaLnBrk="0" fontAlgn="base" hangingPunct="0">
              <a:lnSpc>
                <a:spcPts val="800"/>
              </a:lnSpc>
              <a:spcBef>
                <a:spcPct val="0"/>
              </a:spcBef>
              <a:spcAft>
                <a:spcPts val="200"/>
              </a:spcAft>
            </a:pPr>
            <a:r>
              <a:rPr lang="en-US" altLang="zh-CN" sz="1000" dirty="0"/>
              <a:t>HLE COMMITTEE SECRETARY – Ronnie Day:</a:t>
            </a:r>
            <a:endParaRPr lang="en-GB" altLang="zh-CN" sz="1000" dirty="0"/>
          </a:p>
          <a:p>
            <a:pPr lvl="0" algn="ctr" eaLnBrk="0" fontAlgn="base" hangingPunct="0">
              <a:lnSpc>
                <a:spcPts val="800"/>
              </a:lnSpc>
              <a:spcBef>
                <a:spcPct val="0"/>
              </a:spcBef>
              <a:spcAft>
                <a:spcPct val="0"/>
              </a:spcAft>
            </a:pPr>
            <a:r>
              <a:rPr lang="en-US" altLang="zh-CN" sz="1000" dirty="0"/>
              <a:t>Email: </a:t>
            </a:r>
            <a:r>
              <a:rPr lang="en-US" altLang="zh-CN" sz="1000" dirty="0">
                <a:hlinkClick r:id="rId5"/>
              </a:rPr>
              <a:t>secretary@hle.org.uk</a:t>
            </a:r>
            <a:endParaRPr lang="en-US" altLang="zh-CN" sz="1000" dirty="0"/>
          </a:p>
          <a:p>
            <a:pPr lvl="0" algn="ctr" eaLnBrk="0" fontAlgn="base" hangingPunct="0">
              <a:lnSpc>
                <a:spcPts val="800"/>
              </a:lnSpc>
              <a:spcBef>
                <a:spcPct val="0"/>
              </a:spcBef>
              <a:spcAft>
                <a:spcPct val="0"/>
              </a:spcAft>
            </a:pPr>
            <a:endParaRPr lang="en-US" altLang="zh-CN" sz="1000" dirty="0"/>
          </a:p>
        </p:txBody>
      </p:sp>
      <p:pic>
        <p:nvPicPr>
          <p:cNvPr id="5" name="Picture 4">
            <a:extLst>
              <a:ext uri="{FF2B5EF4-FFF2-40B4-BE49-F238E27FC236}">
                <a16:creationId xmlns:a16="http://schemas.microsoft.com/office/drawing/2014/main" id="{E5EED145-D085-4718-942B-8ACBFEEC6415}"/>
              </a:ext>
            </a:extLst>
          </p:cNvPr>
          <p:cNvPicPr>
            <a:picLocks noChangeAspect="1"/>
          </p:cNvPicPr>
          <p:nvPr/>
        </p:nvPicPr>
        <p:blipFill>
          <a:blip r:embed="rId6"/>
          <a:stretch>
            <a:fillRect/>
          </a:stretch>
        </p:blipFill>
        <p:spPr>
          <a:xfrm>
            <a:off x="247424" y="9605827"/>
            <a:ext cx="6424717" cy="325547"/>
          </a:xfrm>
          <a:prstGeom prst="rect">
            <a:avLst/>
          </a:prstGeom>
        </p:spPr>
      </p:pic>
      <p:sp>
        <p:nvSpPr>
          <p:cNvPr id="17" name="Rectangle 16">
            <a:extLst>
              <a:ext uri="{FF2B5EF4-FFF2-40B4-BE49-F238E27FC236}">
                <a16:creationId xmlns:a16="http://schemas.microsoft.com/office/drawing/2014/main" id="{B0103691-2276-A9DA-FCC9-C1F2E5D5ECDF}"/>
              </a:ext>
            </a:extLst>
          </p:cNvPr>
          <p:cNvSpPr/>
          <p:nvPr/>
        </p:nvSpPr>
        <p:spPr>
          <a:xfrm>
            <a:off x="332656" y="632520"/>
            <a:ext cx="1008112" cy="371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6EB89551-AE9E-A3DB-88DB-9B6F48CDE3F0}"/>
              </a:ext>
            </a:extLst>
          </p:cNvPr>
          <p:cNvSpPr/>
          <p:nvPr/>
        </p:nvSpPr>
        <p:spPr>
          <a:xfrm>
            <a:off x="428366" y="2261503"/>
            <a:ext cx="6001268" cy="17138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b="1" dirty="0">
                <a:solidFill>
                  <a:schemeClr val="tx1"/>
                </a:solidFill>
              </a:rPr>
              <a:t>NEWS FROM THE TEAM</a:t>
            </a:r>
          </a:p>
          <a:p>
            <a:endParaRPr lang="en-GB" sz="900" dirty="0">
              <a:solidFill>
                <a:schemeClr val="tx1"/>
              </a:solidFill>
            </a:endParaRPr>
          </a:p>
          <a:p>
            <a:pPr algn="ctr"/>
            <a:r>
              <a:rPr lang="en-GB" sz="1000" b="1" dirty="0">
                <a:solidFill>
                  <a:schemeClr val="tx1"/>
                </a:solidFill>
              </a:rPr>
              <a:t>PLANTING TREES, RAILING AND WILDING AREA</a:t>
            </a:r>
          </a:p>
          <a:p>
            <a:pPr algn="ctr"/>
            <a:endParaRPr lang="en-GB" sz="1000" b="1" dirty="0">
              <a:solidFill>
                <a:schemeClr val="tx1"/>
              </a:solidFill>
            </a:endParaRPr>
          </a:p>
          <a:p>
            <a:pPr marL="171450" indent="-171450">
              <a:buFont typeface="Arial" panose="020B0604020202020204" pitchFamily="34" charset="0"/>
              <a:buChar char="•"/>
            </a:pPr>
            <a:r>
              <a:rPr lang="en-GB" sz="1000" dirty="0">
                <a:solidFill>
                  <a:schemeClr val="tx1"/>
                </a:solidFill>
              </a:rPr>
              <a:t>We have been busy over the last two months planting trees, rotavating the wilding area and preparing beds for the spring time. </a:t>
            </a:r>
          </a:p>
          <a:p>
            <a:pPr marL="171450" indent="-171450">
              <a:buFont typeface="Arial" panose="020B0604020202020204" pitchFamily="34" charset="0"/>
              <a:buChar char="•"/>
            </a:pPr>
            <a:r>
              <a:rPr lang="en-GB" sz="1000" dirty="0">
                <a:solidFill>
                  <a:schemeClr val="tx1"/>
                </a:solidFill>
              </a:rPr>
              <a:t>We are painting all the railings in the Top park, getting them looking good before the plants in the beds start growing.</a:t>
            </a:r>
          </a:p>
          <a:p>
            <a:pPr marL="171450" indent="-171450">
              <a:buFont typeface="Arial" panose="020B0604020202020204" pitchFamily="34" charset="0"/>
              <a:buChar char="•"/>
            </a:pPr>
            <a:r>
              <a:rPr lang="en-GB" sz="1000" dirty="0">
                <a:solidFill>
                  <a:schemeClr val="tx1"/>
                </a:solidFill>
              </a:rPr>
              <a:t>We have received our wild flower seeds and will be starting to plant them in all the wilding areas in March.</a:t>
            </a:r>
          </a:p>
          <a:p>
            <a:pPr marL="171450" indent="-171450">
              <a:buFont typeface="Arial" panose="020B0604020202020204" pitchFamily="34" charset="0"/>
              <a:buChar char="•"/>
            </a:pPr>
            <a:r>
              <a:rPr lang="en-GB" sz="1000" dirty="0">
                <a:solidFill>
                  <a:schemeClr val="tx1"/>
                </a:solidFill>
              </a:rPr>
              <a:t>Look out for all the bulbs which will start appearing in the coming weeks.</a:t>
            </a:r>
          </a:p>
          <a:p>
            <a:pPr marL="171450" indent="-171450">
              <a:buFont typeface="Arial" panose="020B0604020202020204" pitchFamily="34" charset="0"/>
              <a:buChar char="•"/>
            </a:pPr>
            <a:endParaRPr lang="en-GB" sz="900" dirty="0">
              <a:solidFill>
                <a:schemeClr val="tx1"/>
              </a:solidFill>
            </a:endParaRPr>
          </a:p>
          <a:p>
            <a:endParaRPr lang="en-GB" sz="1000" dirty="0">
              <a:solidFill>
                <a:schemeClr val="tx1"/>
              </a:solidFill>
            </a:endParaRPr>
          </a:p>
        </p:txBody>
      </p:sp>
      <p:sp>
        <p:nvSpPr>
          <p:cNvPr id="27" name="Rectangle 26">
            <a:extLst>
              <a:ext uri="{FF2B5EF4-FFF2-40B4-BE49-F238E27FC236}">
                <a16:creationId xmlns:a16="http://schemas.microsoft.com/office/drawing/2014/main" id="{04F1C35C-692C-03EF-A66F-6714827526F5}"/>
              </a:ext>
            </a:extLst>
          </p:cNvPr>
          <p:cNvSpPr/>
          <p:nvPr/>
        </p:nvSpPr>
        <p:spPr>
          <a:xfrm>
            <a:off x="428366" y="848544"/>
            <a:ext cx="6001268" cy="14129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900" dirty="0">
                <a:solidFill>
                  <a:schemeClr val="tx1"/>
                </a:solidFill>
                <a:effectLst/>
                <a:ea typeface="Calibri" panose="020F0502020204030204" pitchFamily="34" charset="0"/>
                <a:cs typeface="Times New Roman" panose="02020603050405020304" pitchFamily="18" charset="0"/>
              </a:rPr>
              <a:t>There has been a lot in the press recently about the harmful pollution caused by log burning stoves. Most people think that </a:t>
            </a: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There has been a lot in the press recently about the harmful pollution caused by log burning stoves. Most people think that </a:t>
            </a:r>
            <a:r>
              <a:rPr lang="en-US" sz="900" dirty="0">
                <a:solidFill>
                  <a:schemeClr val="tx1"/>
                </a:solidFill>
                <a:effectLst/>
                <a:ea typeface="Calibri" panose="020F0502020204030204" pitchFamily="34" charset="0"/>
                <a:cs typeface="Times New Roman" panose="02020603050405020304" pitchFamily="18" charset="0"/>
              </a:rPr>
              <a:t>wood smoke is harmless, whereas it is in fact it is “as harmful as the pollution from traffic or industry” Garry Fuller</a:t>
            </a:r>
            <a:r>
              <a:rPr lang="en-US" sz="1000" dirty="0">
                <a:solidFill>
                  <a:schemeClr val="tx1"/>
                </a:solidFill>
                <a:effectLst/>
                <a:ea typeface="Calibri" panose="020F0502020204030204" pitchFamily="34" charset="0"/>
                <a:cs typeface="Times New Roman" panose="02020603050405020304" pitchFamily="18" charset="0"/>
              </a:rPr>
              <a:t>, The school of public health, Imperial College. The pollution from burning wood is fine particle matter, PM2.5 which has been linked to diverse health problems, affecting heart, lungs, and the brain. The Committee on Climate Change, the statutory adviser on greenhouse gas emissions has called for domestic wood burning stoves to be phased out. Perhaps think twice before lighting your stove, particularly on still nights. The new eco-design wood burners reduce the air pollution and provide more heat, so replacing your old wood burner might be a good option. </a:t>
            </a:r>
            <a:endParaRPr lang="en-GB" sz="1000" dirty="0">
              <a:solidFill>
                <a:schemeClr val="tx1"/>
              </a:solidFill>
              <a:effectLst/>
              <a:ea typeface="Calibri" panose="020F0502020204030204" pitchFamily="34" charset="0"/>
              <a:cs typeface="Times New Roman" panose="02020603050405020304" pitchFamily="18" charset="0"/>
            </a:endParaRPr>
          </a:p>
          <a:p>
            <a:endParaRPr lang="en-GB" sz="1050" dirty="0">
              <a:solidFill>
                <a:schemeClr val="tx1"/>
              </a:solidFill>
            </a:endParaRPr>
          </a:p>
        </p:txBody>
      </p:sp>
      <p:sp>
        <p:nvSpPr>
          <p:cNvPr id="28" name="Rectangle 27">
            <a:extLst>
              <a:ext uri="{FF2B5EF4-FFF2-40B4-BE49-F238E27FC236}">
                <a16:creationId xmlns:a16="http://schemas.microsoft.com/office/drawing/2014/main" id="{EBCA099A-9C77-92BD-7E74-33BF67A287D0}"/>
              </a:ext>
            </a:extLst>
          </p:cNvPr>
          <p:cNvSpPr/>
          <p:nvPr/>
        </p:nvSpPr>
        <p:spPr>
          <a:xfrm>
            <a:off x="240553" y="394328"/>
            <a:ext cx="6243775" cy="6092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ln w="0"/>
                <a:solidFill>
                  <a:schemeClr val="tx1"/>
                </a:solidFill>
                <a:effectLst>
                  <a:outerShdw blurRad="38100" dist="19050" dir="2700000" algn="tl" rotWithShape="0">
                    <a:schemeClr val="dk1">
                      <a:alpha val="40000"/>
                    </a:schemeClr>
                  </a:outerShdw>
                </a:effectLst>
              </a:rPr>
              <a:t>LOG BURNING STOVES</a:t>
            </a:r>
          </a:p>
        </p:txBody>
      </p:sp>
      <p:sp>
        <p:nvSpPr>
          <p:cNvPr id="10" name="Rectangle 9">
            <a:extLst>
              <a:ext uri="{FF2B5EF4-FFF2-40B4-BE49-F238E27FC236}">
                <a16:creationId xmlns:a16="http://schemas.microsoft.com/office/drawing/2014/main" id="{1CDDA77D-1F27-DC30-6B50-0161B12AC2F0}"/>
              </a:ext>
            </a:extLst>
          </p:cNvPr>
          <p:cNvSpPr/>
          <p:nvPr/>
        </p:nvSpPr>
        <p:spPr>
          <a:xfrm>
            <a:off x="413600" y="5315866"/>
            <a:ext cx="5991432" cy="215808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a:solidFill>
                  <a:sysClr val="windowText" lastClr="000000"/>
                </a:solidFill>
                <a:effectLst/>
                <a:latin typeface="Calibri" panose="020F0502020204030204" pitchFamily="34" charset="0"/>
                <a:ea typeface="Times New Roman" panose="02020603050405020304" pitchFamily="18" charset="0"/>
              </a:rPr>
              <a:t>Welcome to OPEN HOUSE activities every Thursday at Holly Lodge Community Centre 10am-3pm. </a:t>
            </a:r>
            <a:endParaRPr lang="en-GB" sz="1000" dirty="0">
              <a:solidFill>
                <a:sysClr val="windowText" lastClr="000000"/>
              </a:solidFill>
              <a:effectLst/>
              <a:latin typeface="Calibri" panose="020F0502020204030204" pitchFamily="34" charset="0"/>
              <a:ea typeface="Calibri" panose="020F0502020204030204" pitchFamily="34" charset="0"/>
            </a:endParaRPr>
          </a:p>
          <a:p>
            <a:r>
              <a:rPr lang="en-GB" sz="1000" dirty="0">
                <a:solidFill>
                  <a:sysClr val="windowText" lastClr="000000"/>
                </a:solidFill>
                <a:effectLst/>
                <a:latin typeface="Calibri" panose="020F0502020204030204" pitchFamily="34" charset="0"/>
                <a:ea typeface="Times New Roman" panose="02020603050405020304" pitchFamily="18" charset="0"/>
              </a:rPr>
              <a:t>Please pop in for a chat, a cuppa and some light refreshments whilst meeting friends from your local community. You could also try your hand at table tennis, crafts or sit quietly and read your book if you wish. Maybe you prefer to bring your laptop and do some  work in our warm and welcoming space? </a:t>
            </a:r>
            <a:endParaRPr lang="en-GB" sz="1000" dirty="0">
              <a:solidFill>
                <a:sysClr val="windowText" lastClr="000000"/>
              </a:solidFill>
              <a:effectLst/>
              <a:latin typeface="Calibri" panose="020F0502020204030204" pitchFamily="34" charset="0"/>
              <a:ea typeface="Calibri" panose="020F0502020204030204" pitchFamily="34" charset="0"/>
            </a:endParaRPr>
          </a:p>
          <a:p>
            <a:r>
              <a:rPr lang="en-GB" sz="900" dirty="0">
                <a:solidFill>
                  <a:schemeClr val="tx1"/>
                </a:solidFill>
                <a:effectLst/>
                <a:latin typeface="Calibri" panose="020F0502020204030204" pitchFamily="34" charset="0"/>
                <a:ea typeface="Times New Roman" panose="02020603050405020304" pitchFamily="18" charset="0"/>
              </a:rPr>
              <a:t>Drop in and free of charge. See you there</a:t>
            </a:r>
            <a:r>
              <a:rPr lang="en-GB" sz="900" dirty="0">
                <a:solidFill>
                  <a:schemeClr val="tx1"/>
                </a:solidFill>
                <a:effectLst/>
                <a:latin typeface="Segoe UI Emoji" panose="020B0502040204020203" pitchFamily="34" charset="0"/>
                <a:ea typeface="Times New Roman" panose="02020603050405020304" pitchFamily="18" charset="0"/>
                <a:cs typeface="Segoe UI Emoji" panose="020B0502040204020203" pitchFamily="34" charset="0"/>
              </a:rPr>
              <a:t>😃</a:t>
            </a:r>
            <a:r>
              <a:rPr lang="en-GB" sz="900" dirty="0">
                <a:solidFill>
                  <a:schemeClr val="tx1"/>
                </a:solidFill>
                <a:effectLst/>
                <a:latin typeface="Calibri" panose="020F0502020204030204" pitchFamily="34" charset="0"/>
                <a:ea typeface="Times New Roman" panose="02020603050405020304" pitchFamily="18" charset="0"/>
              </a:rPr>
              <a:t>. </a:t>
            </a:r>
          </a:p>
          <a:p>
            <a:endParaRPr lang="en-GB" sz="1000" dirty="0">
              <a:solidFill>
                <a:schemeClr val="tx1"/>
              </a:solidFill>
              <a:effectLst/>
              <a:latin typeface="Calibri" panose="020F0502020204030204" pitchFamily="34"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000" dirty="0">
                <a:solidFill>
                  <a:schemeClr val="tx1"/>
                </a:solidFill>
                <a:effectLst/>
                <a:latin typeface="Calibri" panose="020F0502020204030204" pitchFamily="34" charset="0"/>
                <a:ea typeface="Calibri" panose="020F0502020204030204" pitchFamily="34" charset="0"/>
              </a:rPr>
              <a:t>Tai Chi Mondays/Fridays  </a:t>
            </a:r>
            <a:r>
              <a:rPr lang="en-GB" sz="1000" u="sng" dirty="0">
                <a:solidFill>
                  <a:schemeClr val="tx1"/>
                </a:solidFill>
                <a:effectLst/>
                <a:latin typeface="Calibri" panose="020F0502020204030204" pitchFamily="34" charset="0"/>
                <a:ea typeface="Calibri" panose="020F0502020204030204" pitchFamily="34" charset="0"/>
                <a:hlinkClick r:id="rId7">
                  <a:extLst>
                    <a:ext uri="{A12FA001-AC4F-418D-AE19-62706E023703}">
                      <ahyp:hlinkClr xmlns:ahyp="http://schemas.microsoft.com/office/drawing/2018/hyperlinkcolor" val="tx"/>
                    </a:ext>
                  </a:extLst>
                </a:hlinkClick>
              </a:rPr>
              <a:t>info@taichi4tennis.com</a:t>
            </a:r>
            <a:endParaRPr lang="en-GB" sz="1000"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000" dirty="0">
                <a:solidFill>
                  <a:schemeClr val="tx1"/>
                </a:solidFill>
                <a:effectLst/>
                <a:latin typeface="Calibri" panose="020F0502020204030204" pitchFamily="34" charset="0"/>
                <a:ea typeface="Calibri" panose="020F0502020204030204" pitchFamily="34" charset="0"/>
              </a:rPr>
              <a:t>Seasons art classes (50+)  Wednesdays  </a:t>
            </a:r>
            <a:r>
              <a:rPr lang="en-GB" sz="1000" dirty="0" err="1">
                <a:solidFill>
                  <a:schemeClr val="tx1"/>
                </a:solidFill>
                <a:effectLst/>
                <a:latin typeface="Calibri" panose="020F0502020204030204" pitchFamily="34" charset="0"/>
                <a:ea typeface="Calibri" panose="020F0502020204030204" pitchFamily="34" charset="0"/>
              </a:rPr>
              <a:t>tel</a:t>
            </a:r>
            <a:r>
              <a:rPr lang="en-GB" sz="1000" dirty="0">
                <a:solidFill>
                  <a:schemeClr val="tx1"/>
                </a:solidFill>
                <a:effectLst/>
                <a:latin typeface="Calibri" panose="020F0502020204030204" pitchFamily="34" charset="0"/>
                <a:ea typeface="Calibri" panose="020F0502020204030204" pitchFamily="34" charset="0"/>
              </a:rPr>
              <a:t>: 020 8444 8205</a:t>
            </a:r>
          </a:p>
          <a:p>
            <a:pPr marL="342900" lvl="0" indent="-342900">
              <a:buSzPts val="1000"/>
              <a:buFont typeface="Symbol" panose="05050102010706020507" pitchFamily="18" charset="2"/>
              <a:buChar char=""/>
              <a:tabLst>
                <a:tab pos="457200" algn="l"/>
              </a:tabLst>
            </a:pPr>
            <a:r>
              <a:rPr lang="en-GB" sz="1000" dirty="0">
                <a:solidFill>
                  <a:schemeClr val="tx1"/>
                </a:solidFill>
                <a:effectLst/>
                <a:latin typeface="Calibri" panose="020F0502020204030204" pitchFamily="34" charset="0"/>
                <a:ea typeface="Calibri" panose="020F0502020204030204" pitchFamily="34" charset="0"/>
              </a:rPr>
              <a:t>Pilates Tuesday, Thursday, Friday, </a:t>
            </a:r>
            <a:r>
              <a:rPr lang="en-GB" sz="1000" u="sng" dirty="0">
                <a:solidFill>
                  <a:schemeClr val="tx1"/>
                </a:solidFill>
                <a:effectLst/>
                <a:latin typeface="Calibri" panose="020F0502020204030204" pitchFamily="34" charset="0"/>
                <a:ea typeface="Calibri" panose="020F0502020204030204" pitchFamily="34" charset="0"/>
                <a:hlinkClick r:id="rId8">
                  <a:extLst>
                    <a:ext uri="{A12FA001-AC4F-418D-AE19-62706E023703}">
                      <ahyp:hlinkClr xmlns:ahyp="http://schemas.microsoft.com/office/drawing/2018/hyperlinkcolor" val="tx"/>
                    </a:ext>
                  </a:extLst>
                </a:hlinkClick>
              </a:rPr>
              <a:t>www.harmonypilateshighgate.co.uk</a:t>
            </a:r>
            <a:endParaRPr lang="en-GB" sz="1000"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000" dirty="0">
                <a:solidFill>
                  <a:schemeClr val="tx1"/>
                </a:solidFill>
                <a:effectLst/>
                <a:latin typeface="Calibri" panose="020F0502020204030204" pitchFamily="34" charset="0"/>
                <a:ea typeface="Calibri" panose="020F0502020204030204" pitchFamily="34" charset="0"/>
              </a:rPr>
              <a:t>Messy Hands (0-36 months) alternating Tuesdays </a:t>
            </a:r>
            <a:r>
              <a:rPr lang="en-GB" sz="1000" dirty="0" err="1">
                <a:solidFill>
                  <a:schemeClr val="tx1"/>
                </a:solidFill>
                <a:effectLst/>
                <a:latin typeface="Calibri" panose="020F0502020204030204" pitchFamily="34" charset="0"/>
                <a:ea typeface="Calibri" panose="020F0502020204030204" pitchFamily="34" charset="0"/>
              </a:rPr>
              <a:t>messyhandslondon.square.site</a:t>
            </a:r>
            <a:endParaRPr lang="en-GB" sz="1000" dirty="0">
              <a:solidFill>
                <a:schemeClr val="tx1"/>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GB" sz="1000" dirty="0">
                <a:solidFill>
                  <a:schemeClr val="tx1"/>
                </a:solidFill>
                <a:effectLst/>
                <a:latin typeface="Calibri" panose="020F0502020204030204" pitchFamily="34" charset="0"/>
                <a:ea typeface="Calibri" panose="020F0502020204030204" pitchFamily="34" charset="0"/>
              </a:rPr>
              <a:t>Mini Mindful Musicians Friday  (0months-5years) </a:t>
            </a:r>
            <a:r>
              <a:rPr lang="en-GB" sz="1000" u="sng" dirty="0">
                <a:solidFill>
                  <a:schemeClr val="tx1"/>
                </a:solidFill>
                <a:effectLst/>
                <a:latin typeface="Calibri" panose="020F0502020204030204" pitchFamily="34" charset="0"/>
                <a:ea typeface="Calibri" panose="020F0502020204030204" pitchFamily="34" charset="0"/>
                <a:hlinkClick r:id="rId9">
                  <a:extLst>
                    <a:ext uri="{A12FA001-AC4F-418D-AE19-62706E023703}">
                      <ahyp:hlinkClr xmlns:ahyp="http://schemas.microsoft.com/office/drawing/2018/hyperlinkcolor" val="tx"/>
                    </a:ext>
                  </a:extLst>
                </a:hlinkClick>
              </a:rPr>
              <a:t>minimindfulmusicians.co.uk</a:t>
            </a:r>
            <a:endParaRPr lang="en-GB" sz="1000" dirty="0">
              <a:solidFill>
                <a:schemeClr val="tx1"/>
              </a:solidFill>
              <a:effectLst/>
              <a:latin typeface="Calibri" panose="020F0502020204030204" pitchFamily="34" charset="0"/>
              <a:ea typeface="Calibri" panose="020F0502020204030204" pitchFamily="34" charset="0"/>
            </a:endParaRPr>
          </a:p>
          <a:p>
            <a:endParaRPr lang="en-GB" sz="800" dirty="0">
              <a:solidFill>
                <a:schemeClr val="tx1"/>
              </a:solidFill>
              <a:effectLst/>
              <a:latin typeface="Calibri" panose="020F0502020204030204" pitchFamily="34" charset="0"/>
              <a:ea typeface="Calibri" panose="020F0502020204030204" pitchFamily="34" charset="0"/>
            </a:endParaRPr>
          </a:p>
          <a:p>
            <a:pPr algn="ctr"/>
            <a:r>
              <a:rPr lang="en-GB" sz="1000" b="1" dirty="0">
                <a:solidFill>
                  <a:schemeClr val="tx1"/>
                </a:solidFill>
                <a:effectLst/>
                <a:latin typeface="Calibri" panose="020F0502020204030204" pitchFamily="34" charset="0"/>
                <a:ea typeface="Calibri" panose="020F0502020204030204" pitchFamily="34" charset="0"/>
              </a:rPr>
              <a:t>The  Adamo Duo is booked to perform a programme of music for the cello to take place at the HLCC centre on the 12th March at 3 pm. </a:t>
            </a:r>
          </a:p>
          <a:p>
            <a:pPr algn="ctr"/>
            <a:r>
              <a:rPr lang="en-GB" sz="1000" b="1" dirty="0">
                <a:solidFill>
                  <a:schemeClr val="tx1"/>
                </a:solidFill>
                <a:effectLst/>
                <a:latin typeface="Calibri" panose="020F0502020204030204" pitchFamily="34" charset="0"/>
                <a:ea typeface="Calibri" panose="020F0502020204030204" pitchFamily="34" charset="0"/>
              </a:rPr>
              <a:t>Entrance fee £5.00 which is bookable in advance from HLCC or payable on the door</a:t>
            </a:r>
          </a:p>
        </p:txBody>
      </p:sp>
      <p:pic>
        <p:nvPicPr>
          <p:cNvPr id="1026" name="Picture 2">
            <a:extLst>
              <a:ext uri="{FF2B5EF4-FFF2-40B4-BE49-F238E27FC236}">
                <a16:creationId xmlns:a16="http://schemas.microsoft.com/office/drawing/2014/main" id="{1E6AC475-D210-053F-FA86-0235661984D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24744" y="3975395"/>
            <a:ext cx="4464496" cy="120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376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43959</TotalTime>
  <Words>1014</Words>
  <Application>Microsoft Office PowerPoint</Application>
  <PresentationFormat>A4 Paper (210x297 mm)</PresentationFormat>
  <Paragraphs>54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Century Gothic</vt:lpstr>
      <vt:lpstr>Segoe UI Emoji</vt:lpstr>
      <vt:lpstr>Symbol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dc:creator>
  <cp:lastModifiedBy>Manager HLE</cp:lastModifiedBy>
  <cp:revision>933</cp:revision>
  <cp:lastPrinted>2023-02-15T15:56:37Z</cp:lastPrinted>
  <dcterms:created xsi:type="dcterms:W3CDTF">2014-11-19T13:45:09Z</dcterms:created>
  <dcterms:modified xsi:type="dcterms:W3CDTF">2023-02-16T12:16:38Z</dcterms:modified>
</cp:coreProperties>
</file>