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75" r:id="rId3"/>
  </p:sldIdLst>
  <p:sldSz cx="6858000" cy="9906000" type="A4"/>
  <p:notesSz cx="6889750"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 Narraway" initials="MN"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CD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autoAdjust="0"/>
  </p:normalViewPr>
  <p:slideViewPr>
    <p:cSldViewPr>
      <p:cViewPr>
        <p:scale>
          <a:sx n="100" d="100"/>
          <a:sy n="100" d="100"/>
        </p:scale>
        <p:origin x="610" y="-1771"/>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4"/>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95285" indent="0" algn="ctr">
              <a:buNone/>
              <a:defRPr>
                <a:solidFill>
                  <a:schemeClr val="tx1">
                    <a:tint val="75000"/>
                  </a:schemeClr>
                </a:solidFill>
              </a:defRPr>
            </a:lvl2pPr>
            <a:lvl3pPr marL="990570" indent="0" algn="ctr">
              <a:buNone/>
              <a:defRPr>
                <a:solidFill>
                  <a:schemeClr val="tx1">
                    <a:tint val="75000"/>
                  </a:schemeClr>
                </a:solidFill>
              </a:defRPr>
            </a:lvl3pPr>
            <a:lvl4pPr marL="1485854" indent="0" algn="ctr">
              <a:buNone/>
              <a:defRPr>
                <a:solidFill>
                  <a:schemeClr val="tx1">
                    <a:tint val="75000"/>
                  </a:schemeClr>
                </a:solidFill>
              </a:defRPr>
            </a:lvl4pPr>
            <a:lvl5pPr marL="1981139" indent="0" algn="ctr">
              <a:buNone/>
              <a:defRPr>
                <a:solidFill>
                  <a:schemeClr val="tx1">
                    <a:tint val="75000"/>
                  </a:schemeClr>
                </a:solidFill>
              </a:defRPr>
            </a:lvl5pPr>
            <a:lvl6pPr marL="2476424" indent="0" algn="ctr">
              <a:buNone/>
              <a:defRPr>
                <a:solidFill>
                  <a:schemeClr val="tx1">
                    <a:tint val="75000"/>
                  </a:schemeClr>
                </a:solidFill>
              </a:defRPr>
            </a:lvl6pPr>
            <a:lvl7pPr marL="2971709" indent="0" algn="ctr">
              <a:buNone/>
              <a:defRPr>
                <a:solidFill>
                  <a:schemeClr val="tx1">
                    <a:tint val="75000"/>
                  </a:schemeClr>
                </a:solidFill>
              </a:defRPr>
            </a:lvl7pPr>
            <a:lvl8pPr marL="3466993" indent="0" algn="ctr">
              <a:buNone/>
              <a:defRPr>
                <a:solidFill>
                  <a:schemeClr val="tx1">
                    <a:tint val="75000"/>
                  </a:schemeClr>
                </a:solidFill>
              </a:defRPr>
            </a:lvl8pPr>
            <a:lvl9pPr marL="39622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A7C266F-A379-4406-A4EE-A4A3249FC09C}" type="datetimeFigureOut">
              <a:rPr lang="en-GB" smtClean="0"/>
              <a:t>15/06/2023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A7C266F-A379-4406-A4EE-A4A3249FC09C}" type="datetimeFigureOut">
              <a:rPr lang="en-GB" smtClean="0"/>
              <a:t>15/06/2023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2"/>
            <a:ext cx="1543050" cy="845220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96702"/>
            <a:ext cx="4514850" cy="84522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A7C266F-A379-4406-A4EE-A4A3249FC09C}" type="datetimeFigureOut">
              <a:rPr lang="en-GB" smtClean="0"/>
              <a:t>15/06/2023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A7C266F-A379-4406-A4EE-A4A3249FC09C}" type="datetimeFigureOut">
              <a:rPr lang="en-GB" smtClean="0"/>
              <a:t>15/06/2023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2"/>
            <a:ext cx="5829300" cy="1967442"/>
          </a:xfrm>
        </p:spPr>
        <p:txBody>
          <a:bodyPr anchor="t"/>
          <a:lstStyle>
            <a:lvl1pPr algn="l">
              <a:defRPr sz="4333" b="1" cap="all"/>
            </a:lvl1pPr>
          </a:lstStyle>
          <a:p>
            <a:r>
              <a:rPr lang="en-US"/>
              <a:t>Click to edit Master title style</a:t>
            </a:r>
            <a:endParaRPr lang="en-GB"/>
          </a:p>
        </p:txBody>
      </p:sp>
      <p:sp>
        <p:nvSpPr>
          <p:cNvPr id="3" name="Text Placeholder 2"/>
          <p:cNvSpPr>
            <a:spLocks noGrp="1"/>
          </p:cNvSpPr>
          <p:nvPr>
            <p:ph type="body" idx="1"/>
          </p:nvPr>
        </p:nvSpPr>
        <p:spPr>
          <a:xfrm>
            <a:off x="541735" y="4198589"/>
            <a:ext cx="5829300" cy="2166936"/>
          </a:xfrm>
        </p:spPr>
        <p:txBody>
          <a:bodyPr anchor="b"/>
          <a:lstStyle>
            <a:lvl1pPr marL="0" indent="0">
              <a:buNone/>
              <a:defRPr sz="2167">
                <a:solidFill>
                  <a:schemeClr val="tx1">
                    <a:tint val="75000"/>
                  </a:schemeClr>
                </a:solidFill>
              </a:defRPr>
            </a:lvl1pPr>
            <a:lvl2pPr marL="495285" indent="0">
              <a:buNone/>
              <a:defRPr sz="1950">
                <a:solidFill>
                  <a:schemeClr val="tx1">
                    <a:tint val="75000"/>
                  </a:schemeClr>
                </a:solidFill>
              </a:defRPr>
            </a:lvl2pPr>
            <a:lvl3pPr marL="990570" indent="0">
              <a:buNone/>
              <a:defRPr sz="1733">
                <a:solidFill>
                  <a:schemeClr val="tx1">
                    <a:tint val="75000"/>
                  </a:schemeClr>
                </a:solidFill>
              </a:defRPr>
            </a:lvl3pPr>
            <a:lvl4pPr marL="1485854" indent="0">
              <a:buNone/>
              <a:defRPr sz="1517">
                <a:solidFill>
                  <a:schemeClr val="tx1">
                    <a:tint val="75000"/>
                  </a:schemeClr>
                </a:solidFill>
              </a:defRPr>
            </a:lvl4pPr>
            <a:lvl5pPr marL="1981139" indent="0">
              <a:buNone/>
              <a:defRPr sz="1517">
                <a:solidFill>
                  <a:schemeClr val="tx1">
                    <a:tint val="75000"/>
                  </a:schemeClr>
                </a:solidFill>
              </a:defRPr>
            </a:lvl5pPr>
            <a:lvl6pPr marL="2476424" indent="0">
              <a:buNone/>
              <a:defRPr sz="1517">
                <a:solidFill>
                  <a:schemeClr val="tx1">
                    <a:tint val="75000"/>
                  </a:schemeClr>
                </a:solidFill>
              </a:defRPr>
            </a:lvl6pPr>
            <a:lvl7pPr marL="2971709" indent="0">
              <a:buNone/>
              <a:defRPr sz="1517">
                <a:solidFill>
                  <a:schemeClr val="tx1">
                    <a:tint val="75000"/>
                  </a:schemeClr>
                </a:solidFill>
              </a:defRPr>
            </a:lvl7pPr>
            <a:lvl8pPr marL="3466993" indent="0">
              <a:buNone/>
              <a:defRPr sz="1517">
                <a:solidFill>
                  <a:schemeClr val="tx1">
                    <a:tint val="75000"/>
                  </a:schemeClr>
                </a:solidFill>
              </a:defRPr>
            </a:lvl8pPr>
            <a:lvl9pPr marL="3962278" indent="0">
              <a:buNone/>
              <a:defRPr sz="151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7C266F-A379-4406-A4EE-A4A3249FC09C}" type="datetimeFigureOut">
              <a:rPr lang="en-GB" smtClean="0"/>
              <a:t>15/06/2023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311403"/>
            <a:ext cx="3028950" cy="6537502"/>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311403"/>
            <a:ext cx="3028950" cy="6537502"/>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A7C266F-A379-4406-A4EE-A4A3249FC09C}" type="datetimeFigureOut">
              <a:rPr lang="en-GB" smtClean="0"/>
              <a:t>15/06/2023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2" y="2217385"/>
            <a:ext cx="3030141" cy="924101"/>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lang="en-US"/>
              <a:t>Click to edit Master text styles</a:t>
            </a:r>
          </a:p>
        </p:txBody>
      </p:sp>
      <p:sp>
        <p:nvSpPr>
          <p:cNvPr id="4" name="Content Placeholder 3"/>
          <p:cNvSpPr>
            <a:spLocks noGrp="1"/>
          </p:cNvSpPr>
          <p:nvPr>
            <p:ph sz="half" idx="2"/>
          </p:nvPr>
        </p:nvSpPr>
        <p:spPr>
          <a:xfrm>
            <a:off x="342902" y="3141486"/>
            <a:ext cx="3030141" cy="5707416"/>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71" y="2217385"/>
            <a:ext cx="3031331" cy="924101"/>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lang="en-US"/>
              <a:t>Click to edit Master text styles</a:t>
            </a:r>
          </a:p>
        </p:txBody>
      </p:sp>
      <p:sp>
        <p:nvSpPr>
          <p:cNvPr id="6" name="Content Placeholder 5"/>
          <p:cNvSpPr>
            <a:spLocks noGrp="1"/>
          </p:cNvSpPr>
          <p:nvPr>
            <p:ph sz="quarter" idx="4"/>
          </p:nvPr>
        </p:nvSpPr>
        <p:spPr>
          <a:xfrm>
            <a:off x="3483771" y="3141486"/>
            <a:ext cx="3031331" cy="5707416"/>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A7C266F-A379-4406-A4EE-A4A3249FC09C}" type="datetimeFigureOut">
              <a:rPr lang="en-GB" smtClean="0"/>
              <a:t>15/06/2023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A7C266F-A379-4406-A4EE-A4A3249FC09C}" type="datetimeFigureOut">
              <a:rPr lang="en-GB" smtClean="0"/>
              <a:t>15/06/2023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7C266F-A379-4406-A4EE-A4A3249FC09C}" type="datetimeFigureOut">
              <a:rPr lang="en-GB" smtClean="0"/>
              <a:t>15/06/2023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2" y="394406"/>
            <a:ext cx="2256235" cy="1678517"/>
          </a:xfrm>
        </p:spPr>
        <p:txBody>
          <a:bodyPr anchor="b"/>
          <a:lstStyle>
            <a:lvl1pPr algn="l">
              <a:defRPr sz="2167" b="1"/>
            </a:lvl1pPr>
          </a:lstStyle>
          <a:p>
            <a:r>
              <a:rPr lang="en-US"/>
              <a:t>Click to edit Master title style</a:t>
            </a:r>
            <a:endParaRPr lang="en-GB"/>
          </a:p>
        </p:txBody>
      </p:sp>
      <p:sp>
        <p:nvSpPr>
          <p:cNvPr id="3" name="Content Placeholder 2"/>
          <p:cNvSpPr>
            <a:spLocks noGrp="1"/>
          </p:cNvSpPr>
          <p:nvPr>
            <p:ph idx="1"/>
          </p:nvPr>
        </p:nvSpPr>
        <p:spPr>
          <a:xfrm>
            <a:off x="2681289" y="394409"/>
            <a:ext cx="3833813" cy="8454497"/>
          </a:xfrm>
        </p:spPr>
        <p:txBody>
          <a:bodyPr/>
          <a:lstStyle>
            <a:lvl1pPr>
              <a:defRPr sz="3467"/>
            </a:lvl1pPr>
            <a:lvl2pPr>
              <a:defRPr sz="3033"/>
            </a:lvl2pPr>
            <a:lvl3pPr>
              <a:defRPr sz="2600"/>
            </a:lvl3pPr>
            <a:lvl4pPr>
              <a:defRPr sz="2167"/>
            </a:lvl4pPr>
            <a:lvl5pPr>
              <a:defRPr sz="2167"/>
            </a:lvl5pPr>
            <a:lvl6pPr>
              <a:defRPr sz="2167"/>
            </a:lvl6pPr>
            <a:lvl7pPr>
              <a:defRPr sz="2167"/>
            </a:lvl7pPr>
            <a:lvl8pPr>
              <a:defRPr sz="2167"/>
            </a:lvl8pPr>
            <a:lvl9pPr>
              <a:defRPr sz="21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2" y="2072925"/>
            <a:ext cx="2256235" cy="6775980"/>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lang="en-US"/>
              <a:t>Click to edit Master text styles</a:t>
            </a:r>
          </a:p>
        </p:txBody>
      </p:sp>
      <p:sp>
        <p:nvSpPr>
          <p:cNvPr id="5" name="Date Placeholder 4"/>
          <p:cNvSpPr>
            <a:spLocks noGrp="1"/>
          </p:cNvSpPr>
          <p:nvPr>
            <p:ph type="dt" sz="half" idx="10"/>
          </p:nvPr>
        </p:nvSpPr>
        <p:spPr/>
        <p:txBody>
          <a:bodyPr/>
          <a:lstStyle/>
          <a:p>
            <a:fld id="{7A7C266F-A379-4406-A4EE-A4A3249FC09C}" type="datetimeFigureOut">
              <a:rPr lang="en-GB" smtClean="0"/>
              <a:t>15/06/2023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2"/>
            <a:ext cx="4114800" cy="818622"/>
          </a:xfrm>
        </p:spPr>
        <p:txBody>
          <a:bodyPr anchor="b"/>
          <a:lstStyle>
            <a:lvl1pPr algn="l">
              <a:defRPr sz="2167" b="1"/>
            </a:lvl1pPr>
          </a:lstStyle>
          <a:p>
            <a:r>
              <a:rPr lang="en-US"/>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467"/>
            </a:lvl1pPr>
            <a:lvl2pPr marL="495285" indent="0">
              <a:buNone/>
              <a:defRPr sz="3033"/>
            </a:lvl2pPr>
            <a:lvl3pPr marL="990570" indent="0">
              <a:buNone/>
              <a:defRPr sz="2600"/>
            </a:lvl3pPr>
            <a:lvl4pPr marL="1485854" indent="0">
              <a:buNone/>
              <a:defRPr sz="2167"/>
            </a:lvl4pPr>
            <a:lvl5pPr marL="1981139" indent="0">
              <a:buNone/>
              <a:defRPr sz="2167"/>
            </a:lvl5pPr>
            <a:lvl6pPr marL="2476424" indent="0">
              <a:buNone/>
              <a:defRPr sz="2167"/>
            </a:lvl6pPr>
            <a:lvl7pPr marL="2971709" indent="0">
              <a:buNone/>
              <a:defRPr sz="2167"/>
            </a:lvl7pPr>
            <a:lvl8pPr marL="3466993" indent="0">
              <a:buNone/>
              <a:defRPr sz="2167"/>
            </a:lvl8pPr>
            <a:lvl9pPr marL="3962278" indent="0">
              <a:buNone/>
              <a:defRPr sz="2167"/>
            </a:lvl9pPr>
          </a:lstStyle>
          <a:p>
            <a:endParaRPr lang="en-GB" dirty="0"/>
          </a:p>
        </p:txBody>
      </p:sp>
      <p:sp>
        <p:nvSpPr>
          <p:cNvPr id="4" name="Text Placeholder 3"/>
          <p:cNvSpPr>
            <a:spLocks noGrp="1"/>
          </p:cNvSpPr>
          <p:nvPr>
            <p:ph type="body" sz="half" idx="2"/>
          </p:nvPr>
        </p:nvSpPr>
        <p:spPr>
          <a:xfrm>
            <a:off x="1344216" y="7752824"/>
            <a:ext cx="4114800" cy="1162578"/>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lang="en-US"/>
              <a:t>Click to edit Master text styles</a:t>
            </a:r>
          </a:p>
        </p:txBody>
      </p:sp>
      <p:sp>
        <p:nvSpPr>
          <p:cNvPr id="5" name="Date Placeholder 4"/>
          <p:cNvSpPr>
            <a:spLocks noGrp="1"/>
          </p:cNvSpPr>
          <p:nvPr>
            <p:ph type="dt" sz="half" idx="10"/>
          </p:nvPr>
        </p:nvSpPr>
        <p:spPr/>
        <p:txBody>
          <a:bodyPr/>
          <a:lstStyle/>
          <a:p>
            <a:fld id="{7A7C266F-A379-4406-A4EE-A4A3249FC09C}" type="datetimeFigureOut">
              <a:rPr lang="en-GB" smtClean="0"/>
              <a:t>15/06/2023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3"/>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8"/>
            <a:ext cx="1600200" cy="527402"/>
          </a:xfrm>
          <a:prstGeom prst="rect">
            <a:avLst/>
          </a:prstGeom>
        </p:spPr>
        <p:txBody>
          <a:bodyPr vert="horz" lIns="91440" tIns="45720" rIns="91440" bIns="45720" rtlCol="0" anchor="ctr"/>
          <a:lstStyle>
            <a:lvl1pPr algn="l">
              <a:defRPr sz="1300">
                <a:solidFill>
                  <a:schemeClr val="tx1">
                    <a:tint val="75000"/>
                  </a:schemeClr>
                </a:solidFill>
              </a:defRPr>
            </a:lvl1pPr>
          </a:lstStyle>
          <a:p>
            <a:fld id="{7A7C266F-A379-4406-A4EE-A4A3249FC09C}" type="datetimeFigureOut">
              <a:rPr lang="en-GB" smtClean="0"/>
              <a:t>15/06/2023</a:t>
            </a:fld>
            <a:endParaRPr lang="en-GB" dirty="0"/>
          </a:p>
        </p:txBody>
      </p:sp>
      <p:sp>
        <p:nvSpPr>
          <p:cNvPr id="5" name="Footer Placeholder 4"/>
          <p:cNvSpPr>
            <a:spLocks noGrp="1"/>
          </p:cNvSpPr>
          <p:nvPr>
            <p:ph type="ftr" sz="quarter" idx="3"/>
          </p:nvPr>
        </p:nvSpPr>
        <p:spPr>
          <a:xfrm>
            <a:off x="2343150" y="9181398"/>
            <a:ext cx="2171700" cy="527402"/>
          </a:xfrm>
          <a:prstGeom prst="rect">
            <a:avLst/>
          </a:prstGeom>
        </p:spPr>
        <p:txBody>
          <a:bodyPr vert="horz" lIns="91440" tIns="45720" rIns="91440" bIns="45720" rtlCol="0" anchor="ctr"/>
          <a:lstStyle>
            <a:lvl1pPr algn="ctr">
              <a:defRPr sz="13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914900" y="9181398"/>
            <a:ext cx="1600200" cy="527402"/>
          </a:xfrm>
          <a:prstGeom prst="rect">
            <a:avLst/>
          </a:prstGeom>
        </p:spPr>
        <p:txBody>
          <a:bodyPr vert="horz" lIns="91440" tIns="45720" rIns="91440" bIns="45720" rtlCol="0" anchor="ctr"/>
          <a:lstStyle>
            <a:lvl1pPr algn="r">
              <a:defRPr sz="1300">
                <a:solidFill>
                  <a:schemeClr val="tx1">
                    <a:tint val="75000"/>
                  </a:schemeClr>
                </a:solidFill>
              </a:defRPr>
            </a:lvl1pPr>
          </a:lstStyle>
          <a:p>
            <a:fld id="{222BA432-3C46-4442-A688-1FC6B67F0F68}"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0570" rtl="0" eaLnBrk="1" latinLnBrk="0" hangingPunct="1">
        <a:spcBef>
          <a:spcPct val="0"/>
        </a:spcBef>
        <a:buNone/>
        <a:defRPr sz="4767" kern="1200">
          <a:solidFill>
            <a:schemeClr val="tx1"/>
          </a:solidFill>
          <a:latin typeface="+mj-lt"/>
          <a:ea typeface="+mj-ea"/>
          <a:cs typeface="+mj-cs"/>
        </a:defRPr>
      </a:lvl1pPr>
    </p:titleStyle>
    <p:bodyStyle>
      <a:lvl1pPr marL="371464" indent="-371464" algn="l" defTabSz="990570" rtl="0" eaLnBrk="1" latinLnBrk="0" hangingPunct="1">
        <a:spcBef>
          <a:spcPct val="20000"/>
        </a:spcBef>
        <a:buFont typeface="Arial" pitchFamily="34" charset="0"/>
        <a:buChar char="•"/>
        <a:defRPr sz="3467" kern="1200">
          <a:solidFill>
            <a:schemeClr val="tx1"/>
          </a:solidFill>
          <a:latin typeface="+mn-lt"/>
          <a:ea typeface="+mn-ea"/>
          <a:cs typeface="+mn-cs"/>
        </a:defRPr>
      </a:lvl1pPr>
      <a:lvl2pPr marL="804838" indent="-309553" algn="l" defTabSz="990570" rtl="0" eaLnBrk="1" latinLnBrk="0" hangingPunct="1">
        <a:spcBef>
          <a:spcPct val="20000"/>
        </a:spcBef>
        <a:buFont typeface="Arial" pitchFamily="34" charset="0"/>
        <a:buChar char="–"/>
        <a:defRPr sz="3033" kern="1200">
          <a:solidFill>
            <a:schemeClr val="tx1"/>
          </a:solidFill>
          <a:latin typeface="+mn-lt"/>
          <a:ea typeface="+mn-ea"/>
          <a:cs typeface="+mn-cs"/>
        </a:defRPr>
      </a:lvl2pPr>
      <a:lvl3pPr marL="1238212" indent="-247642" algn="l" defTabSz="99057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33497" indent="-247642" algn="l" defTabSz="990570" rtl="0" eaLnBrk="1" latinLnBrk="0" hangingPunct="1">
        <a:spcBef>
          <a:spcPct val="20000"/>
        </a:spcBef>
        <a:buFont typeface="Arial" pitchFamily="34" charset="0"/>
        <a:buChar char="–"/>
        <a:defRPr sz="2167" kern="1200">
          <a:solidFill>
            <a:schemeClr val="tx1"/>
          </a:solidFill>
          <a:latin typeface="+mn-lt"/>
          <a:ea typeface="+mn-ea"/>
          <a:cs typeface="+mn-cs"/>
        </a:defRPr>
      </a:lvl4pPr>
      <a:lvl5pPr marL="2228781" indent="-247642" algn="l" defTabSz="990570" rtl="0" eaLnBrk="1" latinLnBrk="0" hangingPunct="1">
        <a:spcBef>
          <a:spcPct val="20000"/>
        </a:spcBef>
        <a:buFont typeface="Arial" pitchFamily="34" charset="0"/>
        <a:buChar char="»"/>
        <a:defRPr sz="2167" kern="1200">
          <a:solidFill>
            <a:schemeClr val="tx1"/>
          </a:solidFill>
          <a:latin typeface="+mn-lt"/>
          <a:ea typeface="+mn-ea"/>
          <a:cs typeface="+mn-cs"/>
        </a:defRPr>
      </a:lvl5pPr>
      <a:lvl6pPr marL="2724066" indent="-247642" algn="l" defTabSz="990570" rtl="0" eaLnBrk="1" latinLnBrk="0" hangingPunct="1">
        <a:spcBef>
          <a:spcPct val="20000"/>
        </a:spcBef>
        <a:buFont typeface="Arial" pitchFamily="34" charset="0"/>
        <a:buChar char="•"/>
        <a:defRPr sz="2167" kern="1200">
          <a:solidFill>
            <a:schemeClr val="tx1"/>
          </a:solidFill>
          <a:latin typeface="+mn-lt"/>
          <a:ea typeface="+mn-ea"/>
          <a:cs typeface="+mn-cs"/>
        </a:defRPr>
      </a:lvl6pPr>
      <a:lvl7pPr marL="3219351" indent="-247642" algn="l" defTabSz="990570" rtl="0" eaLnBrk="1" latinLnBrk="0" hangingPunct="1">
        <a:spcBef>
          <a:spcPct val="20000"/>
        </a:spcBef>
        <a:buFont typeface="Arial" pitchFamily="34" charset="0"/>
        <a:buChar char="•"/>
        <a:defRPr sz="2167" kern="1200">
          <a:solidFill>
            <a:schemeClr val="tx1"/>
          </a:solidFill>
          <a:latin typeface="+mn-lt"/>
          <a:ea typeface="+mn-ea"/>
          <a:cs typeface="+mn-cs"/>
        </a:defRPr>
      </a:lvl7pPr>
      <a:lvl8pPr marL="3714636" indent="-247642" algn="l" defTabSz="990570" rtl="0" eaLnBrk="1" latinLnBrk="0" hangingPunct="1">
        <a:spcBef>
          <a:spcPct val="20000"/>
        </a:spcBef>
        <a:buFont typeface="Arial" pitchFamily="34" charset="0"/>
        <a:buChar char="•"/>
        <a:defRPr sz="2167" kern="1200">
          <a:solidFill>
            <a:schemeClr val="tx1"/>
          </a:solidFill>
          <a:latin typeface="+mn-lt"/>
          <a:ea typeface="+mn-ea"/>
          <a:cs typeface="+mn-cs"/>
        </a:defRPr>
      </a:lvl8pPr>
      <a:lvl9pPr marL="4209920" indent="-247642" algn="l" defTabSz="990570" rtl="0" eaLnBrk="1" latinLnBrk="0" hangingPunct="1">
        <a:spcBef>
          <a:spcPct val="20000"/>
        </a:spcBef>
        <a:buFont typeface="Arial" pitchFamily="34" charset="0"/>
        <a:buChar char="•"/>
        <a:defRPr sz="2167" kern="1200">
          <a:solidFill>
            <a:schemeClr val="tx1"/>
          </a:solidFill>
          <a:latin typeface="+mn-lt"/>
          <a:ea typeface="+mn-ea"/>
          <a:cs typeface="+mn-cs"/>
        </a:defRPr>
      </a:lvl9pPr>
    </p:bodyStyle>
    <p:otherStyle>
      <a:defPPr>
        <a:defRPr lang="en-US"/>
      </a:defPPr>
      <a:lvl1pPr marL="0" algn="l" defTabSz="990570" rtl="0" eaLnBrk="1" latinLnBrk="0" hangingPunct="1">
        <a:defRPr sz="1950" kern="1200">
          <a:solidFill>
            <a:schemeClr val="tx1"/>
          </a:solidFill>
          <a:latin typeface="+mn-lt"/>
          <a:ea typeface="+mn-ea"/>
          <a:cs typeface="+mn-cs"/>
        </a:defRPr>
      </a:lvl1pPr>
      <a:lvl2pPr marL="495285" algn="l" defTabSz="990570" rtl="0" eaLnBrk="1" latinLnBrk="0" hangingPunct="1">
        <a:defRPr sz="1950" kern="1200">
          <a:solidFill>
            <a:schemeClr val="tx1"/>
          </a:solidFill>
          <a:latin typeface="+mn-lt"/>
          <a:ea typeface="+mn-ea"/>
          <a:cs typeface="+mn-cs"/>
        </a:defRPr>
      </a:lvl2pPr>
      <a:lvl3pPr marL="990570" algn="l" defTabSz="990570" rtl="0" eaLnBrk="1" latinLnBrk="0" hangingPunct="1">
        <a:defRPr sz="1950" kern="1200">
          <a:solidFill>
            <a:schemeClr val="tx1"/>
          </a:solidFill>
          <a:latin typeface="+mn-lt"/>
          <a:ea typeface="+mn-ea"/>
          <a:cs typeface="+mn-cs"/>
        </a:defRPr>
      </a:lvl3pPr>
      <a:lvl4pPr marL="1485854" algn="l" defTabSz="990570" rtl="0" eaLnBrk="1" latinLnBrk="0" hangingPunct="1">
        <a:defRPr sz="1950" kern="1200">
          <a:solidFill>
            <a:schemeClr val="tx1"/>
          </a:solidFill>
          <a:latin typeface="+mn-lt"/>
          <a:ea typeface="+mn-ea"/>
          <a:cs typeface="+mn-cs"/>
        </a:defRPr>
      </a:lvl4pPr>
      <a:lvl5pPr marL="1981139" algn="l" defTabSz="990570" rtl="0" eaLnBrk="1" latinLnBrk="0" hangingPunct="1">
        <a:defRPr sz="1950" kern="1200">
          <a:solidFill>
            <a:schemeClr val="tx1"/>
          </a:solidFill>
          <a:latin typeface="+mn-lt"/>
          <a:ea typeface="+mn-ea"/>
          <a:cs typeface="+mn-cs"/>
        </a:defRPr>
      </a:lvl5pPr>
      <a:lvl6pPr marL="2476424" algn="l" defTabSz="990570" rtl="0" eaLnBrk="1" latinLnBrk="0" hangingPunct="1">
        <a:defRPr sz="1950" kern="1200">
          <a:solidFill>
            <a:schemeClr val="tx1"/>
          </a:solidFill>
          <a:latin typeface="+mn-lt"/>
          <a:ea typeface="+mn-ea"/>
          <a:cs typeface="+mn-cs"/>
        </a:defRPr>
      </a:lvl6pPr>
      <a:lvl7pPr marL="2971709" algn="l" defTabSz="990570" rtl="0" eaLnBrk="1" latinLnBrk="0" hangingPunct="1">
        <a:defRPr sz="1950" kern="1200">
          <a:solidFill>
            <a:schemeClr val="tx1"/>
          </a:solidFill>
          <a:latin typeface="+mn-lt"/>
          <a:ea typeface="+mn-ea"/>
          <a:cs typeface="+mn-cs"/>
        </a:defRPr>
      </a:lvl7pPr>
      <a:lvl8pPr marL="3466993" algn="l" defTabSz="990570" rtl="0" eaLnBrk="1" latinLnBrk="0" hangingPunct="1">
        <a:defRPr sz="1950" kern="1200">
          <a:solidFill>
            <a:schemeClr val="tx1"/>
          </a:solidFill>
          <a:latin typeface="+mn-lt"/>
          <a:ea typeface="+mn-ea"/>
          <a:cs typeface="+mn-cs"/>
        </a:defRPr>
      </a:lvl8pPr>
      <a:lvl9pPr marL="3962278" algn="l" defTabSz="990570" rtl="0" eaLnBrk="1" latinLnBrk="0" hangingPunct="1">
        <a:defRPr sz="19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hyperlink" Target="https://highgatefestival.org/pink-plaques/" TargetMode="Externa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hyperlink" Target="mailto:manager@hle.org.uk" TargetMode="External"/><Relationship Id="rId7" Type="http://schemas.openxmlformats.org/officeDocument/2006/relationships/image" Target="../media/image8.jpeg"/><Relationship Id="rId2" Type="http://schemas.openxmlformats.org/officeDocument/2006/relationships/hyperlink" Target="mailto:suggestionbox@hle.org.uk" TargetMode="External"/><Relationship Id="rId1" Type="http://schemas.openxmlformats.org/officeDocument/2006/relationships/slideLayout" Target="../slideLayouts/slideLayout6.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hyperlink" Target="mailto:foreman@hle.org.uk" TargetMode="External"/><Relationship Id="rId9" Type="http://schemas.openxmlformats.org/officeDocument/2006/relationships/hyperlink" Target="mailto:hollylodge.manager@gmai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
          <p:cNvSpPr txBox="1">
            <a:spLocks/>
          </p:cNvSpPr>
          <p:nvPr/>
        </p:nvSpPr>
        <p:spPr>
          <a:xfrm>
            <a:off x="0" y="1112397"/>
            <a:ext cx="6858000" cy="431899"/>
          </a:xfrm>
          <a:prstGeom prst="rect">
            <a:avLst/>
          </a:prstGeom>
        </p:spPr>
        <p:txBody>
          <a:bodyPr vert="horz" lIns="99060" tIns="49530" rIns="99060" bIns="49530" rtlCol="0" anchor="ctr">
            <a:noAutofit/>
          </a:bodyPr>
          <a:lstStyle/>
          <a:p>
            <a:pPr algn="ctr" defTabSz="990570">
              <a:spcBef>
                <a:spcPct val="0"/>
              </a:spcBef>
              <a:defRPr/>
            </a:pPr>
            <a:r>
              <a:rPr lang="en-GB" sz="1950" b="1" dirty="0">
                <a:latin typeface="+mj-lt"/>
                <a:ea typeface="+mj-ea"/>
                <a:cs typeface="+mj-cs"/>
              </a:rPr>
              <a:t>NEWSLETTER JUNE 2023   </a:t>
            </a:r>
          </a:p>
        </p:txBody>
      </p:sp>
      <p:sp>
        <p:nvSpPr>
          <p:cNvPr id="9" name="AutoShape 2" descr="https://email.1and1.co.uk/ajax/mail?action=attachment&amp;session=8af6dc2db9664100af98e8e043270cae&amp;folder=default0%2FINBOX&amp;id=1439796330288989364&amp;attachment=2&amp;save=0&amp;filter=1"/>
          <p:cNvSpPr>
            <a:spLocks noChangeAspect="1" noChangeArrowheads="1"/>
          </p:cNvSpPr>
          <p:nvPr/>
        </p:nvSpPr>
        <p:spPr bwMode="auto">
          <a:xfrm>
            <a:off x="-117210" y="-156501"/>
            <a:ext cx="330200" cy="3302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9060" tIns="49530" rIns="99060" bIns="49530" numCol="1" anchor="t" anchorCtr="0" compatLnSpc="1">
            <a:prstTxWarp prst="textNoShape">
              <a:avLst/>
            </a:prstTxWarp>
          </a:bodyPr>
          <a:lstStyle/>
          <a:p>
            <a:endParaRPr lang="en-GB" sz="1950"/>
          </a:p>
        </p:txBody>
      </p:sp>
      <p:pic>
        <p:nvPicPr>
          <p:cNvPr id="11" name="Picture 10" descr="Text&#10;&#10;Description automatically generated with low confidence">
            <a:extLst>
              <a:ext uri="{FF2B5EF4-FFF2-40B4-BE49-F238E27FC236}">
                <a16:creationId xmlns:a16="http://schemas.microsoft.com/office/drawing/2014/main" id="{E137BF5C-A667-4E51-BF10-7446D965CE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280" y="-89266"/>
            <a:ext cx="5981700" cy="1152525"/>
          </a:xfrm>
          <a:prstGeom prst="rect">
            <a:avLst/>
          </a:prstGeom>
        </p:spPr>
      </p:pic>
      <p:sp>
        <p:nvSpPr>
          <p:cNvPr id="16" name="Rectangle 15">
            <a:extLst>
              <a:ext uri="{FF2B5EF4-FFF2-40B4-BE49-F238E27FC236}">
                <a16:creationId xmlns:a16="http://schemas.microsoft.com/office/drawing/2014/main" id="{47D5DB96-5F75-A0E3-D1FB-569A6FE11BA4}"/>
              </a:ext>
            </a:extLst>
          </p:cNvPr>
          <p:cNvSpPr/>
          <p:nvPr/>
        </p:nvSpPr>
        <p:spPr>
          <a:xfrm>
            <a:off x="196002" y="1544295"/>
            <a:ext cx="6545365" cy="21539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b="1" dirty="0">
                <a:solidFill>
                  <a:schemeClr val="tx1"/>
                </a:solidFill>
                <a:ea typeface="Calibri" panose="020F0502020204030204" pitchFamily="34" charset="0"/>
                <a:cs typeface="Times New Roman" panose="02020603050405020304" pitchFamily="18" charset="0"/>
              </a:rPr>
              <a:t> SUMMER PARTY</a:t>
            </a:r>
            <a:endParaRPr lang="en-GB"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GB" sz="900" dirty="0">
              <a:solidFill>
                <a:schemeClr val="tx1"/>
              </a:solidFill>
              <a:effectLst/>
              <a:ea typeface="Calibri" panose="020F0502020204030204" pitchFamily="34" charset="0"/>
              <a:cs typeface="Times New Roman" panose="02020603050405020304" pitchFamily="18" charset="0"/>
            </a:endParaRPr>
          </a:p>
          <a:p>
            <a:pPr algn="ctr"/>
            <a:r>
              <a:rPr lang="en-GB" sz="1400" b="1" dirty="0">
                <a:solidFill>
                  <a:schemeClr val="tx1"/>
                </a:solidFill>
                <a:ea typeface="Calibri" panose="020F0502020204030204" pitchFamily="34" charset="0"/>
                <a:cs typeface="Times New Roman" panose="02020603050405020304" pitchFamily="18" charset="0"/>
              </a:rPr>
              <a:t>On the 25</a:t>
            </a:r>
            <a:r>
              <a:rPr lang="en-GB" sz="1400" b="1" baseline="30000" dirty="0">
                <a:solidFill>
                  <a:schemeClr val="tx1"/>
                </a:solidFill>
                <a:ea typeface="Calibri" panose="020F0502020204030204" pitchFamily="34" charset="0"/>
                <a:cs typeface="Times New Roman" panose="02020603050405020304" pitchFamily="18" charset="0"/>
              </a:rPr>
              <a:t>th</a:t>
            </a:r>
            <a:r>
              <a:rPr lang="en-GB" sz="1400" b="1" dirty="0">
                <a:solidFill>
                  <a:schemeClr val="tx1"/>
                </a:solidFill>
                <a:ea typeface="Calibri" panose="020F0502020204030204" pitchFamily="34" charset="0"/>
                <a:cs typeface="Times New Roman" panose="02020603050405020304" pitchFamily="18" charset="0"/>
              </a:rPr>
              <a:t> of June </a:t>
            </a:r>
          </a:p>
          <a:p>
            <a:pPr algn="ctr"/>
            <a:r>
              <a:rPr lang="en-GB" sz="1400" b="1" dirty="0">
                <a:solidFill>
                  <a:schemeClr val="tx1"/>
                </a:solidFill>
                <a:ea typeface="Calibri" panose="020F0502020204030204" pitchFamily="34" charset="0"/>
                <a:cs typeface="Times New Roman" panose="02020603050405020304" pitchFamily="18" charset="0"/>
              </a:rPr>
              <a:t>12 noon to 5 pm</a:t>
            </a:r>
          </a:p>
          <a:p>
            <a:pPr algn="ctr"/>
            <a:endParaRPr lang="en-GB" sz="1050" dirty="0">
              <a:solidFill>
                <a:schemeClr val="tx1"/>
              </a:solidFill>
              <a:effectLst/>
              <a:ea typeface="Calibri" panose="020F0502020204030204" pitchFamily="34" charset="0"/>
              <a:cs typeface="Times New Roman" panose="02020603050405020304" pitchFamily="18" charset="0"/>
            </a:endParaRPr>
          </a:p>
          <a:p>
            <a:pPr algn="ctr"/>
            <a:endParaRPr lang="en-GB" sz="1050" dirty="0">
              <a:solidFill>
                <a:schemeClr val="tx1"/>
              </a:solidFill>
              <a:effectLst/>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50" dirty="0">
                <a:solidFill>
                  <a:schemeClr val="tx1"/>
                </a:solidFill>
                <a:effectLst/>
                <a:ea typeface="Calibri" panose="020F0502020204030204" pitchFamily="34" charset="0"/>
                <a:cs typeface="Times New Roman" panose="02020603050405020304" pitchFamily="18" charset="0"/>
              </a:rPr>
              <a:t>Please put the date in your diary</a:t>
            </a:r>
          </a:p>
          <a:p>
            <a:pPr marL="171450" lvl="0" indent="-171450">
              <a:buFont typeface="Arial" panose="020B0604020202020204" pitchFamily="34" charset="0"/>
              <a:buChar char="•"/>
            </a:pPr>
            <a:r>
              <a:rPr lang="en-GB" sz="1050" dirty="0">
                <a:solidFill>
                  <a:schemeClr val="tx1"/>
                </a:solidFill>
                <a:ea typeface="Calibri" panose="020F0502020204030204" pitchFamily="34" charset="0"/>
                <a:cs typeface="Times New Roman" panose="02020603050405020304" pitchFamily="18" charset="0"/>
              </a:rPr>
              <a:t>We will need volunteers to help with the children's games and the face painting, anyone who is interested please email me or pop in to see me.</a:t>
            </a:r>
          </a:p>
          <a:p>
            <a:pPr marL="171450" lvl="0" indent="-171450">
              <a:buFont typeface="Arial" panose="020B0604020202020204" pitchFamily="34" charset="0"/>
              <a:buChar char="•"/>
            </a:pPr>
            <a:r>
              <a:rPr lang="en-GB" sz="1050" dirty="0">
                <a:solidFill>
                  <a:schemeClr val="tx1"/>
                </a:solidFill>
                <a:effectLst/>
                <a:ea typeface="Calibri" panose="020F0502020204030204" pitchFamily="34" charset="0"/>
                <a:cs typeface="Times New Roman" panose="02020603050405020304" pitchFamily="18" charset="0"/>
              </a:rPr>
              <a:t>We are looking for musicians</a:t>
            </a:r>
            <a:r>
              <a:rPr lang="en-GB" sz="1050" dirty="0">
                <a:solidFill>
                  <a:schemeClr val="tx1"/>
                </a:solidFill>
                <a:ea typeface="Calibri" panose="020F0502020204030204" pitchFamily="34" charset="0"/>
                <a:cs typeface="Times New Roman" panose="02020603050405020304" pitchFamily="18" charset="0"/>
              </a:rPr>
              <a:t>, singers and performers to join us. All performers welcome. We are particularly keen to get some new talent involved and any type of music, is welcome.</a:t>
            </a:r>
          </a:p>
        </p:txBody>
      </p:sp>
      <p:sp>
        <p:nvSpPr>
          <p:cNvPr id="3" name="Rectangle 2">
            <a:extLst>
              <a:ext uri="{FF2B5EF4-FFF2-40B4-BE49-F238E27FC236}">
                <a16:creationId xmlns:a16="http://schemas.microsoft.com/office/drawing/2014/main" id="{EADEB6D7-C74B-AA6A-CED5-44FDB8AE783D}"/>
              </a:ext>
            </a:extLst>
          </p:cNvPr>
          <p:cNvSpPr/>
          <p:nvPr/>
        </p:nvSpPr>
        <p:spPr>
          <a:xfrm rot="10800000" flipV="1">
            <a:off x="260648" y="6690519"/>
            <a:ext cx="6336704" cy="15748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050" b="1" dirty="0">
                <a:solidFill>
                  <a:srgbClr val="000000"/>
                </a:solidFill>
                <a:latin typeface="Calibri" panose="020F0502020204030204" pitchFamily="34" charset="0"/>
              </a:rPr>
              <a:t>FOXES AND DOG DROPPING</a:t>
            </a:r>
          </a:p>
          <a:p>
            <a:endParaRPr lang="en-GB" sz="1050" b="1" dirty="0">
              <a:solidFill>
                <a:srgbClr val="000000"/>
              </a:solidFill>
              <a:latin typeface="Calibri" panose="020F0502020204030204" pitchFamily="34" charset="0"/>
            </a:endParaRPr>
          </a:p>
          <a:p>
            <a:pPr marL="171450" indent="-171450" algn="l">
              <a:buFont typeface="Arial" panose="020B0604020202020204" pitchFamily="34" charset="0"/>
              <a:buChar char="•"/>
            </a:pPr>
            <a:r>
              <a:rPr lang="en-GB" sz="1050" b="0" i="0" u="none" strike="noStrike" baseline="0" dirty="0">
                <a:solidFill>
                  <a:srgbClr val="000000"/>
                </a:solidFill>
              </a:rPr>
              <a:t>We continue to have issues with dog owners not clearing up after their dogs, we have started using pink chalk spray to highlight the issue and hopefully encourage people to clear up their dog mess.  </a:t>
            </a:r>
            <a:r>
              <a:rPr lang="en-GB" sz="1050" dirty="0">
                <a:solidFill>
                  <a:srgbClr val="000000"/>
                </a:solidFill>
              </a:rPr>
              <a:t>I am asking all dog owners to be responsible and consider other residents.</a:t>
            </a:r>
          </a:p>
          <a:p>
            <a:pPr marL="171450" indent="-171450" algn="l">
              <a:buFont typeface="Arial" panose="020B0604020202020204" pitchFamily="34" charset="0"/>
              <a:buChar char="•"/>
            </a:pPr>
            <a:r>
              <a:rPr lang="en-GB" sz="1050" b="0" i="0" u="none" strike="noStrike" baseline="0" dirty="0">
                <a:solidFill>
                  <a:srgbClr val="000000"/>
                </a:solidFill>
              </a:rPr>
              <a:t>Please have a look at the links below. They are wild animals who should be scared off us, so </a:t>
            </a:r>
            <a:r>
              <a:rPr lang="en-GB" sz="1050" b="1" i="0" u="none" strike="noStrike" baseline="0" dirty="0">
                <a:solidFill>
                  <a:srgbClr val="000000"/>
                </a:solidFill>
              </a:rPr>
              <a:t>please refrain from feeding </a:t>
            </a:r>
            <a:r>
              <a:rPr lang="en-GB" sz="1050" b="0" i="0" u="none" strike="noStrike" baseline="0" dirty="0">
                <a:solidFill>
                  <a:srgbClr val="000000"/>
                </a:solidFill>
              </a:rPr>
              <a:t>them to prevent them losing their </a:t>
            </a:r>
            <a:r>
              <a:rPr lang="en-GB" sz="1050" b="0" i="0" u="none" strike="noStrike" baseline="0" dirty="0">
                <a:solidFill>
                  <a:srgbClr val="000000"/>
                </a:solidFill>
                <a:latin typeface="Calibri" panose="020F0502020204030204" pitchFamily="34" charset="0"/>
              </a:rPr>
              <a:t>fear and coming into homes.</a:t>
            </a:r>
          </a:p>
          <a:p>
            <a:pPr algn="ctr"/>
            <a:r>
              <a:rPr lang="en-GB" sz="1050" b="0" i="0" u="none" strike="noStrike" baseline="0" dirty="0">
                <a:solidFill>
                  <a:srgbClr val="000000"/>
                </a:solidFill>
                <a:latin typeface="Calibri" panose="020F0502020204030204" pitchFamily="34" charset="0"/>
              </a:rPr>
              <a:t> </a:t>
            </a:r>
            <a:r>
              <a:rPr lang="en-GB" sz="1050" b="0" i="0" u="none" strike="noStrike" baseline="0" dirty="0">
                <a:solidFill>
                  <a:srgbClr val="0000FF"/>
                </a:solidFill>
                <a:latin typeface="Calibri" panose="020F0502020204030204" pitchFamily="34" charset="0"/>
              </a:rPr>
              <a:t>https://www.bbcwildlife.org.uk/urban-fox</a:t>
            </a:r>
          </a:p>
          <a:p>
            <a:pPr algn="ctr"/>
            <a:r>
              <a:rPr lang="en-GB" sz="1050" b="0" i="0" u="none" strike="noStrike" baseline="0" dirty="0">
                <a:solidFill>
                  <a:srgbClr val="0000FF"/>
                </a:solidFill>
                <a:latin typeface="Calibri" panose="020F0502020204030204" pitchFamily="34" charset="0"/>
              </a:rPr>
              <a:t>Fox proof food bin</a:t>
            </a:r>
            <a:endParaRPr lang="en-GB" sz="1050" dirty="0"/>
          </a:p>
        </p:txBody>
      </p:sp>
      <p:sp>
        <p:nvSpPr>
          <p:cNvPr id="4" name="Rectangle 3">
            <a:extLst>
              <a:ext uri="{FF2B5EF4-FFF2-40B4-BE49-F238E27FC236}">
                <a16:creationId xmlns:a16="http://schemas.microsoft.com/office/drawing/2014/main" id="{7E1E0EEC-A6EB-7505-E847-8FECF7F7D0AE}"/>
              </a:ext>
            </a:extLst>
          </p:cNvPr>
          <p:cNvSpPr/>
          <p:nvPr/>
        </p:nvSpPr>
        <p:spPr>
          <a:xfrm>
            <a:off x="260648" y="5210378"/>
            <a:ext cx="6199332" cy="13969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200" b="1" dirty="0">
                <a:solidFill>
                  <a:schemeClr val="tx1"/>
                </a:solidFill>
              </a:rPr>
              <a:t>POLICE SURGERY</a:t>
            </a:r>
          </a:p>
          <a:p>
            <a:pPr algn="ctr"/>
            <a:r>
              <a:rPr lang="en-GB" sz="1100" b="1" dirty="0">
                <a:solidFill>
                  <a:schemeClr val="tx1"/>
                </a:solidFill>
              </a:rPr>
              <a:t>17</a:t>
            </a:r>
            <a:r>
              <a:rPr lang="en-GB" sz="1100" b="1" baseline="30000" dirty="0">
                <a:solidFill>
                  <a:schemeClr val="tx1"/>
                </a:solidFill>
              </a:rPr>
              <a:t>TH</a:t>
            </a:r>
            <a:r>
              <a:rPr lang="en-GB" sz="1100" b="1" dirty="0">
                <a:solidFill>
                  <a:schemeClr val="tx1"/>
                </a:solidFill>
              </a:rPr>
              <a:t> OF JUNE</a:t>
            </a:r>
          </a:p>
          <a:p>
            <a:pPr algn="ctr"/>
            <a:r>
              <a:rPr lang="en-GB" sz="1100" b="1" dirty="0">
                <a:solidFill>
                  <a:schemeClr val="tx1"/>
                </a:solidFill>
              </a:rPr>
              <a:t>3 PM AT THE COMMUNITY CENTRE</a:t>
            </a:r>
          </a:p>
          <a:p>
            <a:endParaRPr lang="en-GB" sz="1100" dirty="0">
              <a:solidFill>
                <a:schemeClr val="tx1"/>
              </a:solidFill>
            </a:endParaRPr>
          </a:p>
          <a:p>
            <a:r>
              <a:rPr lang="en-GB" sz="1100" dirty="0">
                <a:solidFill>
                  <a:schemeClr val="tx1"/>
                </a:solidFill>
              </a:rPr>
              <a:t>Three member of the Met Police Services will be attending the community centre to provide guidance and information to all residents who want to attend.  This information will provide information to all of you on how to secure your houses, cars and property from crime.  All residents are welcome to attend.  There will be a small talk followed by a questions and answer section.</a:t>
            </a:r>
          </a:p>
          <a:p>
            <a:pPr algn="ctr"/>
            <a:endParaRPr lang="en-GB" dirty="0">
              <a:solidFill>
                <a:schemeClr val="tx1"/>
              </a:solidFill>
            </a:endParaRPr>
          </a:p>
        </p:txBody>
      </p:sp>
      <p:sp>
        <p:nvSpPr>
          <p:cNvPr id="7" name="Rectangle 6">
            <a:extLst>
              <a:ext uri="{FF2B5EF4-FFF2-40B4-BE49-F238E27FC236}">
                <a16:creationId xmlns:a16="http://schemas.microsoft.com/office/drawing/2014/main" id="{E4937491-0F9A-9CC3-7EAB-4D98E0A24B5A}"/>
              </a:ext>
            </a:extLst>
          </p:cNvPr>
          <p:cNvSpPr/>
          <p:nvPr/>
        </p:nvSpPr>
        <p:spPr>
          <a:xfrm>
            <a:off x="470028" y="3666185"/>
            <a:ext cx="2814956" cy="1428975"/>
          </a:xfrm>
          <a:prstGeom prst="rect">
            <a:avLst/>
          </a:prstGeom>
          <a:blipFill dpi="0" rotWithShape="1">
            <a:blip r:embed="rId3" cstate="print">
              <a:extLst>
                <a:ext uri="{28A0092B-C50C-407E-A947-70E740481C1C}">
                  <a14:useLocalDpi xmlns:a14="http://schemas.microsoft.com/office/drawing/2010/main" val="0"/>
                </a:ext>
              </a:extLst>
            </a:blip>
            <a:srcRect/>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BF9463AD-35F2-EDE0-0878-1C3B93C6F697}"/>
              </a:ext>
            </a:extLst>
          </p:cNvPr>
          <p:cNvSpPr/>
          <p:nvPr/>
        </p:nvSpPr>
        <p:spPr>
          <a:xfrm>
            <a:off x="3573016" y="3698211"/>
            <a:ext cx="2814956" cy="1428975"/>
          </a:xfrm>
          <a:prstGeom prst="rect">
            <a:avLst/>
          </a:prstGeom>
          <a:blipFill dpi="0" rotWithShape="1">
            <a:blip r:embed="rId4" cstate="print">
              <a:extLst>
                <a:ext uri="{28A0092B-C50C-407E-A947-70E740481C1C}">
                  <a14:useLocalDpi xmlns:a14="http://schemas.microsoft.com/office/drawing/2010/main" val="0"/>
                </a:ext>
              </a:extLst>
            </a:blip>
            <a:srcRect/>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3C31E296-9F02-59DA-CB03-B3652422DD04}"/>
              </a:ext>
            </a:extLst>
          </p:cNvPr>
          <p:cNvSpPr/>
          <p:nvPr/>
        </p:nvSpPr>
        <p:spPr>
          <a:xfrm>
            <a:off x="454705" y="5231032"/>
            <a:ext cx="1726584" cy="399535"/>
          </a:xfrm>
          <a:prstGeom prst="rect">
            <a:avLst/>
          </a:prstGeom>
          <a:blipFill dpi="0" rotWithShape="1">
            <a:blip r:embed="rId5" cstate="print">
              <a:extLst>
                <a:ext uri="{28A0092B-C50C-407E-A947-70E740481C1C}">
                  <a14:useLocalDpi xmlns:a14="http://schemas.microsoft.com/office/drawing/2010/main" val="0"/>
                </a:ext>
              </a:extLst>
            </a:blip>
            <a:srcRect/>
            <a:stretch>
              <a:fillRect/>
            </a:stretch>
          </a:bli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E158829D-5436-7C46-75DA-4127E54DFD85}"/>
              </a:ext>
            </a:extLst>
          </p:cNvPr>
          <p:cNvSpPr/>
          <p:nvPr/>
        </p:nvSpPr>
        <p:spPr>
          <a:xfrm>
            <a:off x="4575161" y="8411242"/>
            <a:ext cx="2022868" cy="1271815"/>
          </a:xfrm>
          <a:prstGeom prst="rect">
            <a:avLst/>
          </a:prstGeom>
          <a:blipFill dpi="0" rotWithShape="1">
            <a:blip r:embed="rId6" cstate="print">
              <a:extLst>
                <a:ext uri="{28A0092B-C50C-407E-A947-70E740481C1C}">
                  <a14:useLocalDpi xmlns:a14="http://schemas.microsoft.com/office/drawing/2010/main" val="0"/>
                </a:ext>
              </a:extLst>
            </a:blip>
            <a:srcRect/>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C99897CF-EFE2-54FB-C4F9-E9F737AF2CC3}"/>
              </a:ext>
            </a:extLst>
          </p:cNvPr>
          <p:cNvSpPr/>
          <p:nvPr/>
        </p:nvSpPr>
        <p:spPr>
          <a:xfrm>
            <a:off x="259971" y="8265368"/>
            <a:ext cx="4033125" cy="14176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dirty="0">
              <a:solidFill>
                <a:schemeClr val="tx1"/>
              </a:solidFill>
            </a:endParaRPr>
          </a:p>
          <a:p>
            <a:r>
              <a:rPr lang="en-GB" sz="1050" dirty="0">
                <a:solidFill>
                  <a:schemeClr val="tx1"/>
                </a:solidFill>
              </a:rPr>
              <a:t>This campaign highlights the most remarkable women in our area, we are lucky enough to have 4 of these on site. Harriot Mellon, actress and beauty who married Thomas Coutts. Baroness Angela Burdett Coutts who was a pioneer and philanthropist. Felicity Sparrow, a film maker and feminist and finally Stella Gibbons who was an author and a poet. </a:t>
            </a:r>
            <a:r>
              <a:rPr lang="en-GB" sz="1050" dirty="0">
                <a:solidFill>
                  <a:schemeClr val="tx1"/>
                </a:solidFill>
                <a:hlinkClick r:id="rId7"/>
              </a:rPr>
              <a:t>https://highgatefestival.org/pink-plaques</a:t>
            </a:r>
            <a:r>
              <a:rPr lang="en-GB" sz="1100" dirty="0">
                <a:solidFill>
                  <a:schemeClr val="tx1"/>
                </a:solidFill>
                <a:hlinkClick r:id="rId7"/>
              </a:rPr>
              <a:t>/</a:t>
            </a:r>
            <a:endParaRPr lang="en-GB" sz="1100" dirty="0">
              <a:solidFill>
                <a:schemeClr val="tx1"/>
              </a:solidFill>
            </a:endParaRPr>
          </a:p>
          <a:p>
            <a:endParaRPr lang="en-GB" sz="1100" dirty="0">
              <a:solidFill>
                <a:schemeClr val="tx1"/>
              </a:solidFill>
            </a:endParaRPr>
          </a:p>
        </p:txBody>
      </p:sp>
      <p:sp>
        <p:nvSpPr>
          <p:cNvPr id="10" name="Rectangle 9">
            <a:extLst>
              <a:ext uri="{FF2B5EF4-FFF2-40B4-BE49-F238E27FC236}">
                <a16:creationId xmlns:a16="http://schemas.microsoft.com/office/drawing/2014/main" id="{298E3873-C8F1-EB7F-8311-057C1E3EF713}"/>
              </a:ext>
            </a:extLst>
          </p:cNvPr>
          <p:cNvSpPr/>
          <p:nvPr/>
        </p:nvSpPr>
        <p:spPr>
          <a:xfrm>
            <a:off x="677524" y="8192431"/>
            <a:ext cx="1584176" cy="2917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b="1" dirty="0">
                <a:solidFill>
                  <a:schemeClr val="tx1"/>
                </a:solidFill>
              </a:rPr>
              <a:t>PINK PLAQUE PROJECT</a:t>
            </a:r>
          </a:p>
        </p:txBody>
      </p:sp>
    </p:spTree>
    <p:extLst>
      <p:ext uri="{BB962C8B-B14F-4D97-AF65-F5344CB8AC3E}">
        <p14:creationId xmlns:p14="http://schemas.microsoft.com/office/powerpoint/2010/main" val="4196239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AD577B7-755C-4F40-B454-A6911197CF92}"/>
              </a:ext>
            </a:extLst>
          </p:cNvPr>
          <p:cNvSpPr txBox="1"/>
          <p:nvPr/>
        </p:nvSpPr>
        <p:spPr>
          <a:xfrm>
            <a:off x="428367" y="7650008"/>
            <a:ext cx="5976664" cy="461665"/>
          </a:xfrm>
          <a:prstGeom prst="rect">
            <a:avLst/>
          </a:prstGeom>
          <a:noFill/>
          <a:ln>
            <a:solidFill>
              <a:schemeClr val="tx1"/>
            </a:solidFill>
          </a:ln>
        </p:spPr>
        <p:txBody>
          <a:bodyPr wrap="square" rtlCol="0">
            <a:spAutoFit/>
          </a:bodyPr>
          <a:lstStyle/>
          <a:p>
            <a:pPr algn="ctr"/>
            <a:r>
              <a:rPr lang="en-US" sz="1200" dirty="0">
                <a:effectLst/>
                <a:ea typeface="MS Mincho" panose="02020609040205080304" pitchFamily="49" charset="-128"/>
                <a:cs typeface="Times New Roman" panose="02020603050405020304" pitchFamily="18" charset="0"/>
              </a:rPr>
              <a:t>   </a:t>
            </a:r>
            <a:r>
              <a:rPr lang="en-US" sz="1200" b="1" dirty="0">
                <a:effectLst/>
                <a:ea typeface="MS Mincho" panose="02020609040205080304" pitchFamily="49" charset="-128"/>
                <a:cs typeface="Times New Roman" panose="02020603050405020304" pitchFamily="18" charset="0"/>
              </a:rPr>
              <a:t>Be sure to use the SUGGESTION BOX email for your comments:  </a:t>
            </a:r>
            <a:r>
              <a:rPr lang="en-GB" sz="1200" b="1" u="sng" dirty="0">
                <a:solidFill>
                  <a:srgbClr val="0000FF"/>
                </a:solidFill>
                <a:effectLst/>
                <a:ea typeface="MS Mincho" panose="02020609040205080304" pitchFamily="49" charset="-128"/>
                <a:cs typeface="Times New Roman" panose="02020603050405020304" pitchFamily="18" charset="0"/>
                <a:hlinkClick r:id="rId2"/>
              </a:rPr>
              <a:t>suggestionbox@hle.org.uk</a:t>
            </a:r>
            <a:endParaRPr lang="en-GB" sz="1200" dirty="0">
              <a:effectLst/>
              <a:ea typeface="MS Mincho" panose="02020609040205080304" pitchFamily="49" charset="-128"/>
              <a:cs typeface="Times New Roman" panose="02020603050405020304" pitchFamily="18" charset="0"/>
            </a:endParaRPr>
          </a:p>
        </p:txBody>
      </p:sp>
      <p:sp>
        <p:nvSpPr>
          <p:cNvPr id="4" name="TextBox 3">
            <a:extLst>
              <a:ext uri="{FF2B5EF4-FFF2-40B4-BE49-F238E27FC236}">
                <a16:creationId xmlns:a16="http://schemas.microsoft.com/office/drawing/2014/main" id="{F46748E1-DA2F-4FB6-A707-4AF58A1E4C87}"/>
              </a:ext>
            </a:extLst>
          </p:cNvPr>
          <p:cNvSpPr txBox="1"/>
          <p:nvPr/>
        </p:nvSpPr>
        <p:spPr>
          <a:xfrm>
            <a:off x="428367" y="8287730"/>
            <a:ext cx="5991432" cy="869982"/>
          </a:xfrm>
          <a:prstGeom prst="rect">
            <a:avLst/>
          </a:prstGeom>
          <a:noFill/>
          <a:ln>
            <a:solidFill>
              <a:schemeClr val="tx1"/>
            </a:solidFill>
          </a:ln>
        </p:spPr>
        <p:txBody>
          <a:bodyPr wrap="square" rtlCol="0">
            <a:spAutoFit/>
          </a:bodyPr>
          <a:lstStyle/>
          <a:p>
            <a:pPr lvl="0" algn="ctr" eaLnBrk="0" fontAlgn="base" hangingPunct="0">
              <a:lnSpc>
                <a:spcPts val="800"/>
              </a:lnSpc>
              <a:spcBef>
                <a:spcPct val="0"/>
              </a:spcBef>
              <a:spcAft>
                <a:spcPts val="200"/>
              </a:spcAft>
            </a:pPr>
            <a:r>
              <a:rPr lang="en-US" altLang="zh-CN" sz="1000" dirty="0"/>
              <a:t>HLE MANAGER – Antonia Pereira:</a:t>
            </a:r>
            <a:endParaRPr lang="en-GB" altLang="zh-CN" sz="1000" dirty="0"/>
          </a:p>
          <a:p>
            <a:pPr lvl="0" algn="ctr" eaLnBrk="0" fontAlgn="base" hangingPunct="0">
              <a:lnSpc>
                <a:spcPts val="800"/>
              </a:lnSpc>
              <a:spcBef>
                <a:spcPct val="0"/>
              </a:spcBef>
              <a:spcAft>
                <a:spcPct val="0"/>
              </a:spcAft>
            </a:pPr>
            <a:r>
              <a:rPr lang="en-US" altLang="zh-CN" sz="1000" dirty="0"/>
              <a:t>Office: 0203 538 4454  Mobile phone: 07731 301119  Email: </a:t>
            </a:r>
            <a:r>
              <a:rPr lang="en-US" altLang="zh-CN" sz="1000" dirty="0">
                <a:hlinkClick r:id="rId3"/>
              </a:rPr>
              <a:t>manager@hle.org.uk</a:t>
            </a:r>
            <a:r>
              <a:rPr lang="en-US" altLang="zh-CN" sz="1000" dirty="0"/>
              <a:t> </a:t>
            </a:r>
            <a:endParaRPr lang="en-GB" altLang="zh-CN" sz="1000" dirty="0"/>
          </a:p>
          <a:p>
            <a:pPr lvl="0" algn="ctr" eaLnBrk="0" fontAlgn="base" hangingPunct="0">
              <a:lnSpc>
                <a:spcPts val="800"/>
              </a:lnSpc>
              <a:spcBef>
                <a:spcPct val="0"/>
              </a:spcBef>
              <a:spcAft>
                <a:spcPct val="0"/>
              </a:spcAft>
            </a:pPr>
            <a:endParaRPr lang="en-US" altLang="zh-CN" sz="1000" dirty="0"/>
          </a:p>
          <a:p>
            <a:pPr lvl="0" algn="ctr" eaLnBrk="0" fontAlgn="base" hangingPunct="0">
              <a:lnSpc>
                <a:spcPts val="800"/>
              </a:lnSpc>
              <a:spcBef>
                <a:spcPct val="0"/>
              </a:spcBef>
              <a:spcAft>
                <a:spcPts val="200"/>
              </a:spcAft>
            </a:pPr>
            <a:r>
              <a:rPr lang="en-US" altLang="zh-CN" sz="1000" dirty="0"/>
              <a:t>HLE FOREMAN – Gerry Hartigan:</a:t>
            </a:r>
            <a:endParaRPr lang="en-GB" altLang="zh-CN" sz="1000" dirty="0"/>
          </a:p>
          <a:p>
            <a:pPr lvl="0" algn="ctr" eaLnBrk="0" fontAlgn="base" hangingPunct="0">
              <a:lnSpc>
                <a:spcPts val="800"/>
              </a:lnSpc>
              <a:spcBef>
                <a:spcPct val="0"/>
              </a:spcBef>
              <a:spcAft>
                <a:spcPct val="0"/>
              </a:spcAft>
            </a:pPr>
            <a:r>
              <a:rPr lang="en-US" altLang="zh-CN" sz="1000" dirty="0"/>
              <a:t>Mobile phone: 07447 869570	Email: </a:t>
            </a:r>
            <a:r>
              <a:rPr lang="en-US" altLang="zh-CN" sz="1000" dirty="0">
                <a:hlinkClick r:id="rId4"/>
              </a:rPr>
              <a:t>foreman@hle.org.uk</a:t>
            </a:r>
            <a:r>
              <a:rPr lang="en-US" altLang="zh-CN" sz="1000" dirty="0"/>
              <a:t> </a:t>
            </a:r>
            <a:endParaRPr lang="en-GB" altLang="zh-CN" sz="1000" dirty="0"/>
          </a:p>
          <a:p>
            <a:pPr lvl="0" algn="ctr" eaLnBrk="0" fontAlgn="base" hangingPunct="0">
              <a:lnSpc>
                <a:spcPts val="800"/>
              </a:lnSpc>
              <a:spcBef>
                <a:spcPct val="0"/>
              </a:spcBef>
              <a:spcAft>
                <a:spcPct val="0"/>
              </a:spcAft>
            </a:pPr>
            <a:endParaRPr lang="en-US" altLang="zh-CN" sz="1000" dirty="0"/>
          </a:p>
          <a:p>
            <a:pPr lvl="0" algn="ctr" eaLnBrk="0" fontAlgn="base" hangingPunct="0">
              <a:lnSpc>
                <a:spcPts val="800"/>
              </a:lnSpc>
              <a:spcBef>
                <a:spcPct val="0"/>
              </a:spcBef>
              <a:spcAft>
                <a:spcPct val="0"/>
              </a:spcAft>
            </a:pPr>
            <a:endParaRPr lang="en-US" altLang="zh-CN" sz="1000" dirty="0"/>
          </a:p>
        </p:txBody>
      </p:sp>
      <p:pic>
        <p:nvPicPr>
          <p:cNvPr id="5" name="Picture 4">
            <a:extLst>
              <a:ext uri="{FF2B5EF4-FFF2-40B4-BE49-F238E27FC236}">
                <a16:creationId xmlns:a16="http://schemas.microsoft.com/office/drawing/2014/main" id="{E5EED145-D085-4718-942B-8ACBFEEC6415}"/>
              </a:ext>
            </a:extLst>
          </p:cNvPr>
          <p:cNvPicPr>
            <a:picLocks noChangeAspect="1"/>
          </p:cNvPicPr>
          <p:nvPr/>
        </p:nvPicPr>
        <p:blipFill>
          <a:blip r:embed="rId5"/>
          <a:stretch>
            <a:fillRect/>
          </a:stretch>
        </p:blipFill>
        <p:spPr>
          <a:xfrm>
            <a:off x="247424" y="9605827"/>
            <a:ext cx="6424717" cy="325547"/>
          </a:xfrm>
          <a:prstGeom prst="rect">
            <a:avLst/>
          </a:prstGeom>
        </p:spPr>
      </p:pic>
      <p:sp>
        <p:nvSpPr>
          <p:cNvPr id="17" name="Rectangle 16">
            <a:extLst>
              <a:ext uri="{FF2B5EF4-FFF2-40B4-BE49-F238E27FC236}">
                <a16:creationId xmlns:a16="http://schemas.microsoft.com/office/drawing/2014/main" id="{B0103691-2276-A9DA-FCC9-C1F2E5D5ECDF}"/>
              </a:ext>
            </a:extLst>
          </p:cNvPr>
          <p:cNvSpPr/>
          <p:nvPr/>
        </p:nvSpPr>
        <p:spPr>
          <a:xfrm>
            <a:off x="332656" y="632520"/>
            <a:ext cx="1008112" cy="3710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6EB89551-AE9E-A3DB-88DB-9B6F48CDE3F0}"/>
              </a:ext>
            </a:extLst>
          </p:cNvPr>
          <p:cNvSpPr/>
          <p:nvPr/>
        </p:nvSpPr>
        <p:spPr>
          <a:xfrm>
            <a:off x="332656" y="1280592"/>
            <a:ext cx="6096978" cy="160117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900" b="1" dirty="0">
                <a:solidFill>
                  <a:schemeClr val="tx1"/>
                </a:solidFill>
              </a:rPr>
              <a:t>NEWS FROM THE TEAM</a:t>
            </a:r>
          </a:p>
          <a:p>
            <a:pPr algn="ctr"/>
            <a:r>
              <a:rPr lang="en-GB" sz="900" b="1" dirty="0">
                <a:solidFill>
                  <a:schemeClr val="tx1"/>
                </a:solidFill>
              </a:rPr>
              <a:t>ORNAMENTAL GARDEN</a:t>
            </a:r>
          </a:p>
          <a:p>
            <a:pPr algn="ctr"/>
            <a:endParaRPr lang="en-GB" sz="900" dirty="0">
              <a:solidFill>
                <a:schemeClr val="tx1"/>
              </a:solidFill>
            </a:endParaRPr>
          </a:p>
          <a:p>
            <a:pPr marL="171450" indent="-171450">
              <a:buFont typeface="Arial" panose="020B0604020202020204" pitchFamily="34" charset="0"/>
              <a:buChar char="•"/>
            </a:pPr>
            <a:r>
              <a:rPr lang="en-GB" sz="900" dirty="0">
                <a:solidFill>
                  <a:schemeClr val="tx1"/>
                </a:solidFill>
              </a:rPr>
              <a:t>Our wilding area is really coming along, and we hope the other wilding areas will catch up soon.</a:t>
            </a:r>
          </a:p>
          <a:p>
            <a:pPr marL="171450" indent="-171450">
              <a:buFont typeface="Arial" panose="020B0604020202020204" pitchFamily="34" charset="0"/>
              <a:buChar char="•"/>
            </a:pPr>
            <a:r>
              <a:rPr lang="en-GB" sz="900" dirty="0">
                <a:solidFill>
                  <a:schemeClr val="tx1"/>
                </a:solidFill>
              </a:rPr>
              <a:t>We have extended the Pergola and we will be planting roses and climbers soon. It will take many years to cover but it is a great addition.</a:t>
            </a:r>
          </a:p>
          <a:p>
            <a:pPr marL="171450" indent="-171450">
              <a:buFont typeface="Arial" panose="020B0604020202020204" pitchFamily="34" charset="0"/>
              <a:buChar char="•"/>
            </a:pPr>
            <a:r>
              <a:rPr lang="en-GB" sz="900" dirty="0">
                <a:solidFill>
                  <a:schemeClr val="tx1"/>
                </a:solidFill>
              </a:rPr>
              <a:t>The bath bed is really looking summery and bright. Barbara Coutts would be proud!</a:t>
            </a:r>
          </a:p>
          <a:p>
            <a:pPr marL="171450" indent="-171450">
              <a:buFont typeface="Arial" panose="020B0604020202020204" pitchFamily="34" charset="0"/>
              <a:buChar char="•"/>
            </a:pPr>
            <a:endParaRPr lang="en-GB" sz="900" dirty="0">
              <a:solidFill>
                <a:schemeClr val="tx1"/>
              </a:solidFill>
            </a:endParaRPr>
          </a:p>
          <a:p>
            <a:pPr algn="ctr"/>
            <a:r>
              <a:rPr lang="en-GB" sz="900" b="1" dirty="0">
                <a:solidFill>
                  <a:schemeClr val="tx1"/>
                </a:solidFill>
              </a:rPr>
              <a:t>PLEASE HELP US BY WATERING THE TREES OUTSIDE YOUR HOUSE IN THIS HOT WEATHER!!</a:t>
            </a:r>
          </a:p>
          <a:p>
            <a:pPr algn="ctr"/>
            <a:r>
              <a:rPr lang="en-GB" sz="900" b="1" dirty="0">
                <a:solidFill>
                  <a:schemeClr val="tx1"/>
                </a:solidFill>
              </a:rPr>
              <a:t>IF YOU HAVE ANY ISSUES WITH OUR WORK, PLEASE CONTACT THE HLE MANAGER DIRECTLY </a:t>
            </a:r>
          </a:p>
          <a:p>
            <a:endParaRPr lang="en-GB" sz="900" b="1" dirty="0">
              <a:solidFill>
                <a:schemeClr val="tx1"/>
              </a:solidFill>
            </a:endParaRPr>
          </a:p>
          <a:p>
            <a:endParaRPr lang="en-GB" sz="1000" dirty="0">
              <a:solidFill>
                <a:schemeClr val="tx1"/>
              </a:solidFill>
            </a:endParaRPr>
          </a:p>
        </p:txBody>
      </p:sp>
      <p:sp>
        <p:nvSpPr>
          <p:cNvPr id="28" name="Rectangle 27">
            <a:extLst>
              <a:ext uri="{FF2B5EF4-FFF2-40B4-BE49-F238E27FC236}">
                <a16:creationId xmlns:a16="http://schemas.microsoft.com/office/drawing/2014/main" id="{EBCA099A-9C77-92BD-7E74-33BF67A287D0}"/>
              </a:ext>
            </a:extLst>
          </p:cNvPr>
          <p:cNvSpPr/>
          <p:nvPr/>
        </p:nvSpPr>
        <p:spPr>
          <a:xfrm>
            <a:off x="264538" y="200473"/>
            <a:ext cx="6424717" cy="10081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800" b="1" dirty="0">
                <a:ln w="0"/>
                <a:solidFill>
                  <a:schemeClr val="tx1"/>
                </a:solidFill>
              </a:rPr>
              <a:t>BIKES</a:t>
            </a:r>
          </a:p>
          <a:p>
            <a:pPr algn="ctr"/>
            <a:endParaRPr lang="en-GB" sz="800" b="1" dirty="0">
              <a:ln w="0"/>
              <a:solidFill>
                <a:schemeClr val="tx1"/>
              </a:solidFill>
            </a:endParaRPr>
          </a:p>
          <a:p>
            <a:r>
              <a:rPr lang="en-GB" sz="900" dirty="0">
                <a:solidFill>
                  <a:schemeClr val="tx1"/>
                </a:solidFill>
                <a:effectLst/>
                <a:ea typeface="Calibri" panose="020F0502020204030204" pitchFamily="34" charset="0"/>
              </a:rPr>
              <a:t>Later this month Camden will be installing 3 cycle hangars, one each in Holly Lodge, Makepeace &amp; </a:t>
            </a:r>
            <a:r>
              <a:rPr lang="en-GB" sz="900" dirty="0" err="1">
                <a:solidFill>
                  <a:schemeClr val="tx1"/>
                </a:solidFill>
                <a:effectLst/>
                <a:ea typeface="Calibri" panose="020F0502020204030204" pitchFamily="34" charset="0"/>
              </a:rPr>
              <a:t>Langbourne</a:t>
            </a:r>
            <a:r>
              <a:rPr lang="en-GB" sz="900" dirty="0">
                <a:solidFill>
                  <a:schemeClr val="tx1"/>
                </a:solidFill>
                <a:effectLst/>
                <a:ea typeface="Calibri" panose="020F0502020204030204" pitchFamily="34" charset="0"/>
              </a:rPr>
              <a:t> Mansions.  The hangars will be managed by Cycle Hoop, those interested in renting a space should check https://www.cyclehoop.rentals/  to apply.</a:t>
            </a:r>
          </a:p>
          <a:p>
            <a:r>
              <a:rPr lang="en-GB" sz="900" dirty="0">
                <a:solidFill>
                  <a:schemeClr val="tx1"/>
                </a:solidFill>
                <a:effectLst/>
                <a:ea typeface="Calibri" panose="020F0502020204030204" pitchFamily="34" charset="0"/>
              </a:rPr>
              <a:t>The TRA is also working on improving the storage around the flats but need the abandoned bicycles be identified.  Look out for WhatsApp messages / Section 41 notices.     </a:t>
            </a:r>
          </a:p>
          <a:p>
            <a:r>
              <a:rPr lang="en-GB" sz="900" dirty="0">
                <a:solidFill>
                  <a:schemeClr val="tx1"/>
                </a:solidFill>
                <a:effectLst/>
                <a:ea typeface="Calibri" panose="020F0502020204030204" pitchFamily="34" charset="0"/>
              </a:rPr>
              <a:t>We also ask users of dockless bikes (Lime, Human Forest, etc) to leave them off the estate in designated bays and not on the HLE.</a:t>
            </a:r>
          </a:p>
          <a:p>
            <a:endParaRPr lang="en-GB" sz="900" dirty="0">
              <a:solidFill>
                <a:schemeClr val="tx1"/>
              </a:solidFill>
              <a:effectLst/>
              <a:ea typeface="Calibri" panose="020F0502020204030204" pitchFamily="34" charset="0"/>
            </a:endParaRPr>
          </a:p>
        </p:txBody>
      </p:sp>
      <p:pic>
        <p:nvPicPr>
          <p:cNvPr id="1026" name="Picture 2">
            <a:extLst>
              <a:ext uri="{FF2B5EF4-FFF2-40B4-BE49-F238E27FC236}">
                <a16:creationId xmlns:a16="http://schemas.microsoft.com/office/drawing/2014/main" id="{1E6AC475-D210-053F-FA86-0235661984D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76889" y="4375919"/>
            <a:ext cx="4608512" cy="108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466EAF61-A854-4CBA-E758-A8B86EEE8B3C}"/>
              </a:ext>
            </a:extLst>
          </p:cNvPr>
          <p:cNvSpPr/>
          <p:nvPr/>
        </p:nvSpPr>
        <p:spPr>
          <a:xfrm>
            <a:off x="436770" y="2791251"/>
            <a:ext cx="2646772" cy="1494154"/>
          </a:xfrm>
          <a:prstGeom prst="rect">
            <a:avLst/>
          </a:prstGeom>
          <a:blipFill dpi="0" rotWithShape="1">
            <a:blip r:embed="rId7" cstate="print">
              <a:extLst>
                <a:ext uri="{28A0092B-C50C-407E-A947-70E740481C1C}">
                  <a14:useLocalDpi xmlns:a14="http://schemas.microsoft.com/office/drawing/2010/main" val="0"/>
                </a:ext>
              </a:extLst>
            </a:blip>
            <a:srcRect/>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2">
            <a:extLst>
              <a:ext uri="{FF2B5EF4-FFF2-40B4-BE49-F238E27FC236}">
                <a16:creationId xmlns:a16="http://schemas.microsoft.com/office/drawing/2014/main" id="{A9CB8D44-B597-F548-A99F-AE8DC0CDAFF8}"/>
              </a:ext>
            </a:extLst>
          </p:cNvPr>
          <p:cNvSpPr/>
          <p:nvPr/>
        </p:nvSpPr>
        <p:spPr>
          <a:xfrm>
            <a:off x="3446807" y="2793737"/>
            <a:ext cx="2777530" cy="1494154"/>
          </a:xfrm>
          <a:prstGeom prst="rect">
            <a:avLst/>
          </a:prstGeom>
          <a:blipFill dpi="0" rotWithShape="1">
            <a:blip r:embed="rId8" cstate="print">
              <a:extLst>
                <a:ext uri="{28A0092B-C50C-407E-A947-70E740481C1C}">
                  <a14:useLocalDpi xmlns:a14="http://schemas.microsoft.com/office/drawing/2010/main" val="0"/>
                </a:ext>
              </a:extLst>
            </a:blip>
            <a:srcRect/>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C70826E6-C21A-3D14-ED31-5F1227694BFD}"/>
              </a:ext>
            </a:extLst>
          </p:cNvPr>
          <p:cNvSpPr/>
          <p:nvPr/>
        </p:nvSpPr>
        <p:spPr>
          <a:xfrm>
            <a:off x="428367" y="5457058"/>
            <a:ext cx="6055961" cy="2034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900" b="1" dirty="0">
                <a:solidFill>
                  <a:schemeClr val="tx1"/>
                </a:solidFill>
                <a:effectLst/>
                <a:latin typeface="Calibri" panose="020F0502020204030204" pitchFamily="34" charset="0"/>
                <a:ea typeface="Calibri" panose="020F0502020204030204" pitchFamily="34" charset="0"/>
              </a:rPr>
              <a:t>Highgate-The story of a London Highgate-The story of a London village over 800 years</a:t>
            </a:r>
            <a:endParaRPr lang="en-GB" sz="900" dirty="0">
              <a:solidFill>
                <a:schemeClr val="tx1"/>
              </a:solidFill>
              <a:effectLst/>
              <a:latin typeface="Calibri" panose="020F0502020204030204" pitchFamily="34" charset="0"/>
              <a:ea typeface="Calibri" panose="020F0502020204030204" pitchFamily="34" charset="0"/>
            </a:endParaRPr>
          </a:p>
          <a:p>
            <a:r>
              <a:rPr lang="en-GB" sz="900" dirty="0">
                <a:solidFill>
                  <a:schemeClr val="tx1"/>
                </a:solidFill>
                <a:effectLst/>
                <a:latin typeface="Calibri" panose="020F0502020204030204" pitchFamily="34" charset="0"/>
                <a:ea typeface="Calibri" panose="020F0502020204030204" pitchFamily="34" charset="0"/>
              </a:rPr>
              <a:t>A documentary film revealing the story of Highgate from its medieval origins to the 20th century will be shown on Saturday 17th June at 6pm. Doors will open at 5pm. Refreshments available for a donation to the Holly Lodge Community Centre. This event is a part of the Highgate Festival.</a:t>
            </a:r>
          </a:p>
          <a:p>
            <a:pPr>
              <a:lnSpc>
                <a:spcPct val="107000"/>
              </a:lnSpc>
              <a:spcAft>
                <a:spcPts val="800"/>
              </a:spcAft>
            </a:pPr>
            <a:r>
              <a:rPr lang="en-GB"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Sunday 9th July 10am-4pm The Holly Lodge Community Centre Summer Fair with face painting for children, cakes, ice cream, Jumble sales and a lot of fun! </a:t>
            </a:r>
            <a:r>
              <a:rPr lang="en-GB"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Come and support your local community centre. We're looking for people that would like to book a table and sell their pre-loved items i e bric-a-brac, toys, books etc but </a:t>
            </a:r>
            <a:r>
              <a:rPr lang="en-GB"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NO CLOTHES PLEASE! </a:t>
            </a:r>
            <a:r>
              <a:rPr lang="en-GB"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Each table costs £15. The centre also welcomes donations of pre-loved items that can be sold by the centre. </a:t>
            </a:r>
            <a:r>
              <a:rPr lang="en-GB"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NO CLOTHES PLEASE!</a:t>
            </a:r>
            <a:r>
              <a:rPr lang="en-GB"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Donations and the profit will go to the centre. There'll be a lovely cafe set up at the terrace and if you love baking, you're very welcome to bring us lots of delicious cakes that we can sell on the day. </a:t>
            </a:r>
            <a:r>
              <a:rPr lang="en-GB"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Opening times at HLCC for donations: Mondays, Tuesdays and Thursdays 10am-4pm</a:t>
            </a:r>
            <a:r>
              <a:rPr lang="en-GB" sz="9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en-GB"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Cake donations: Saturday 8th July 12-4pm.</a:t>
            </a:r>
            <a:endParaRPr lang="en-GB" sz="900"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Please email </a:t>
            </a:r>
            <a:r>
              <a:rPr lang="en-GB" sz="900" b="1"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hollylodge.manager@gmail.com</a:t>
            </a:r>
            <a:r>
              <a:rPr lang="en-GB"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if you would like to book a table (first come first served)  Thank you very much for your support and we're looking forward to seeing you at the HLCC summer fair! </a:t>
            </a:r>
          </a:p>
          <a:p>
            <a:endParaRPr lang="en-GB" sz="800" dirty="0">
              <a:solidFill>
                <a:schemeClr val="tx1"/>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103767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45847</TotalTime>
  <Words>899</Words>
  <Application>Microsoft Office PowerPoint</Application>
  <PresentationFormat>A4 Paper (210x297 mm)</PresentationFormat>
  <Paragraphs>48</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Barbara</dc:creator>
  <cp:lastModifiedBy>Manager HLE</cp:lastModifiedBy>
  <cp:revision>941</cp:revision>
  <cp:lastPrinted>2023-02-15T15:56:37Z</cp:lastPrinted>
  <dcterms:created xsi:type="dcterms:W3CDTF">2014-11-19T13:45:09Z</dcterms:created>
  <dcterms:modified xsi:type="dcterms:W3CDTF">2023-06-15T09:18:47Z</dcterms:modified>
</cp:coreProperties>
</file>