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4" r:id="rId3"/>
  </p:sldIdLst>
  <p:sldSz cx="6858000" cy="9906000" type="A4"/>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Narraway" initials="M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p:cViewPr>
        <p:scale>
          <a:sx n="100" d="100"/>
          <a:sy n="100" d="100"/>
        </p:scale>
        <p:origin x="282" y="-338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2"/>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2"/>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333"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3"/>
            <a:ext cx="3028950" cy="6537502"/>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2" y="2217385"/>
            <a:ext cx="303014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94406"/>
            <a:ext cx="2256235" cy="1678517"/>
          </a:xfrm>
        </p:spPr>
        <p:txBody>
          <a:bodyPr anchor="b"/>
          <a:lstStyle>
            <a:lvl1pPr algn="l">
              <a:defRPr sz="2167" b="1"/>
            </a:lvl1pPr>
          </a:lstStyle>
          <a:p>
            <a:r>
              <a:rPr lang="en-US"/>
              <a:t>Click to edit Master title style</a:t>
            </a:r>
            <a:endParaRPr lang="en-GB"/>
          </a:p>
        </p:txBody>
      </p:sp>
      <p:sp>
        <p:nvSpPr>
          <p:cNvPr id="3" name="Content Placeholder 2"/>
          <p:cNvSpPr>
            <a:spLocks noGrp="1"/>
          </p:cNvSpPr>
          <p:nvPr>
            <p:ph idx="1"/>
          </p:nvPr>
        </p:nvSpPr>
        <p:spPr>
          <a:xfrm>
            <a:off x="2681289" y="394409"/>
            <a:ext cx="3833813" cy="8454497"/>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2" y="2072925"/>
            <a:ext cx="2256235" cy="6775980"/>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2"/>
            <a:ext cx="4114800" cy="818622"/>
          </a:xfrm>
        </p:spPr>
        <p:txBody>
          <a:bodyPr anchor="b"/>
          <a:lstStyle>
            <a:lvl1pPr algn="l">
              <a:defRPr sz="2167"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n-GB" dirty="0"/>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7A7C266F-A379-4406-A4EE-A4A3249FC09C}" type="datetimeFigureOut">
              <a:rPr lang="en-GB" smtClean="0"/>
              <a:t>02/08/2023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22BA432-3C46-4442-A688-1FC6B67F0F68}"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300">
                <a:solidFill>
                  <a:schemeClr val="tx1">
                    <a:tint val="75000"/>
                  </a:schemeClr>
                </a:solidFill>
              </a:defRPr>
            </a:lvl1pPr>
          </a:lstStyle>
          <a:p>
            <a:fld id="{7A7C266F-A379-4406-A4EE-A4A3249FC09C}" type="datetimeFigureOut">
              <a:rPr lang="en-GB" smtClean="0"/>
              <a:t>02/08/2023</a:t>
            </a:fld>
            <a:endParaRPr lang="en-GB" dirty="0"/>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300">
                <a:solidFill>
                  <a:schemeClr val="tx1">
                    <a:tint val="75000"/>
                  </a:schemeClr>
                </a:solidFill>
              </a:defRPr>
            </a:lvl1pPr>
          </a:lstStyle>
          <a:p>
            <a:fld id="{222BA432-3C46-4442-A688-1FC6B67F0F68}"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hyperlink" Target="mailto:foreman@hle.org.uk" TargetMode="External"/><Relationship Id="rId7" Type="http://schemas.openxmlformats.org/officeDocument/2006/relationships/hyperlink" Target="mailto:lisajrose@hotmail.com" TargetMode="External"/><Relationship Id="rId12" Type="http://schemas.openxmlformats.org/officeDocument/2006/relationships/image" Target="../media/image11.jpeg"/><Relationship Id="rId2" Type="http://schemas.openxmlformats.org/officeDocument/2006/relationships/hyperlink" Target="mailto:suggestionbox@hle.org.uk" TargetMode="Externa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mailto:secretary@hle.org.uk" TargetMode="External"/><Relationship Id="rId10" Type="http://schemas.openxmlformats.org/officeDocument/2006/relationships/image" Target="../media/image9.jpeg"/><Relationship Id="rId4" Type="http://schemas.openxmlformats.org/officeDocument/2006/relationships/hyperlink" Target="mailto:manager@hle.org.uk"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160" y="992546"/>
            <a:ext cx="6858000" cy="448313"/>
          </a:xfrm>
          <a:prstGeom prst="rect">
            <a:avLst/>
          </a:prstGeom>
        </p:spPr>
        <p:txBody>
          <a:bodyPr vert="horz" lIns="99060" tIns="49530" rIns="99060" bIns="49530" rtlCol="0" anchor="ctr">
            <a:noAutofit/>
          </a:bodyPr>
          <a:lstStyle/>
          <a:p>
            <a:pPr algn="ctr" defTabSz="990570">
              <a:spcBef>
                <a:spcPct val="0"/>
              </a:spcBef>
              <a:defRPr/>
            </a:pPr>
            <a:endParaRPr lang="en-GB" sz="1950" b="1" dirty="0">
              <a:latin typeface="+mj-lt"/>
              <a:ea typeface="+mj-ea"/>
              <a:cs typeface="+mj-cs"/>
            </a:endParaRPr>
          </a:p>
          <a:p>
            <a:pPr algn="ctr" defTabSz="990570">
              <a:spcBef>
                <a:spcPct val="0"/>
              </a:spcBef>
              <a:defRPr/>
            </a:pPr>
            <a:r>
              <a:rPr lang="en-GB" sz="1950" b="1" dirty="0">
                <a:latin typeface="+mj-lt"/>
                <a:ea typeface="+mj-ea"/>
                <a:cs typeface="+mj-cs"/>
              </a:rPr>
              <a:t>NEWSLETTER AUGUST 2023</a:t>
            </a:r>
          </a:p>
          <a:p>
            <a:pPr algn="ctr" defTabSz="990570">
              <a:spcBef>
                <a:spcPct val="0"/>
              </a:spcBef>
              <a:defRPr/>
            </a:pPr>
            <a:endParaRPr lang="en-GB" sz="1950" b="1" dirty="0">
              <a:latin typeface="+mj-lt"/>
              <a:ea typeface="+mj-ea"/>
              <a:cs typeface="+mj-cs"/>
            </a:endParaRPr>
          </a:p>
        </p:txBody>
      </p:sp>
      <p:sp>
        <p:nvSpPr>
          <p:cNvPr id="9" name="AutoShape 2" descr="https://email.1and1.co.uk/ajax/mail?action=attachment&amp;session=8af6dc2db9664100af98e8e043270cae&amp;folder=default0%2FINBOX&amp;id=1439796330288989364&amp;attachment=2&amp;save=0&amp;filter=1"/>
          <p:cNvSpPr>
            <a:spLocks noChangeAspect="1" noChangeArrowheads="1"/>
          </p:cNvSpPr>
          <p:nvPr/>
        </p:nvSpPr>
        <p:spPr bwMode="auto">
          <a:xfrm>
            <a:off x="-117210" y="-156501"/>
            <a:ext cx="330200" cy="3302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en-GB" sz="1950"/>
          </a:p>
        </p:txBody>
      </p:sp>
      <p:pic>
        <p:nvPicPr>
          <p:cNvPr id="11" name="Picture 10" descr="Text&#10;&#10;Description automatically generated with low confidence">
            <a:extLst>
              <a:ext uri="{FF2B5EF4-FFF2-40B4-BE49-F238E27FC236}">
                <a16:creationId xmlns:a16="http://schemas.microsoft.com/office/drawing/2014/main" id="{E137BF5C-A667-4E51-BF10-7446D965C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56501"/>
            <a:ext cx="5981700" cy="1152525"/>
          </a:xfrm>
          <a:prstGeom prst="rect">
            <a:avLst/>
          </a:prstGeom>
        </p:spPr>
      </p:pic>
      <p:sp>
        <p:nvSpPr>
          <p:cNvPr id="8" name="TextBox 7">
            <a:extLst>
              <a:ext uri="{FF2B5EF4-FFF2-40B4-BE49-F238E27FC236}">
                <a16:creationId xmlns:a16="http://schemas.microsoft.com/office/drawing/2014/main" id="{62648FE8-95BF-4133-A584-BACE650817FB}"/>
              </a:ext>
            </a:extLst>
          </p:cNvPr>
          <p:cNvSpPr txBox="1"/>
          <p:nvPr/>
        </p:nvSpPr>
        <p:spPr>
          <a:xfrm>
            <a:off x="3467524" y="1440858"/>
            <a:ext cx="3183031" cy="2400657"/>
          </a:xfrm>
          <a:prstGeom prst="rect">
            <a:avLst/>
          </a:prstGeom>
          <a:noFill/>
          <a:ln>
            <a:solidFill>
              <a:schemeClr val="bg1"/>
            </a:solidFill>
          </a:ln>
        </p:spPr>
        <p:txBody>
          <a:bodyPr wrap="square">
            <a:spAutoFit/>
          </a:bodyPr>
          <a:lstStyle/>
          <a:p>
            <a:pPr algn="ctr"/>
            <a:r>
              <a:rPr lang="en-GB" sz="1200" b="1" dirty="0">
                <a:effectLst/>
                <a:ea typeface="Calibri" panose="020F0502020204030204" pitchFamily="34" charset="0"/>
              </a:rPr>
              <a:t>HOLLY LODGE ESTATE SUMMER PARTY</a:t>
            </a:r>
          </a:p>
          <a:p>
            <a:pPr algn="ctr"/>
            <a:endParaRPr lang="en-GB" sz="800" b="1" dirty="0">
              <a:effectLst/>
              <a:ea typeface="Calibri" panose="020F0502020204030204" pitchFamily="34" charset="0"/>
            </a:endParaRPr>
          </a:p>
          <a:p>
            <a:r>
              <a:rPr lang="en-GB" sz="1000" dirty="0">
                <a:ea typeface="Calibri" panose="020F0502020204030204" pitchFamily="34" charset="0"/>
              </a:rPr>
              <a:t>Our yearly Summer Party took place on the 25</a:t>
            </a:r>
            <a:r>
              <a:rPr lang="en-GB" sz="1000" baseline="30000" dirty="0">
                <a:ea typeface="Calibri" panose="020F0502020204030204" pitchFamily="34" charset="0"/>
              </a:rPr>
              <a:t>th</a:t>
            </a:r>
            <a:r>
              <a:rPr lang="en-GB" sz="1000" dirty="0">
                <a:ea typeface="Calibri" panose="020F0502020204030204" pitchFamily="34" charset="0"/>
              </a:rPr>
              <a:t> of June.  Luckily there was no rain and fun was had by all, kids included! I would like to thank our regular performers, John and Roger as well as the new performers.  William, Sean and Nicola were there to help set up and clear up and I wanted to thank them too.  I really hope everyone enjoyed their day; we are very much looking forward to next year which will be our centenary!  Really hope you can all come. </a:t>
            </a:r>
          </a:p>
          <a:p>
            <a:endParaRPr lang="en-GB" sz="1000" dirty="0">
              <a:ea typeface="Calibri" panose="020F0502020204030204" pitchFamily="34" charset="0"/>
            </a:endParaRPr>
          </a:p>
          <a:p>
            <a:r>
              <a:rPr lang="en-GB" sz="1000" dirty="0">
                <a:ea typeface="Calibri" panose="020F0502020204030204" pitchFamily="34" charset="0"/>
              </a:rPr>
              <a:t>Please start thinking of anyone </a:t>
            </a:r>
          </a:p>
          <a:p>
            <a:r>
              <a:rPr lang="en-GB" sz="1000" dirty="0">
                <a:ea typeface="Calibri" panose="020F0502020204030204" pitchFamily="34" charset="0"/>
              </a:rPr>
              <a:t>on the Estate who might want to </a:t>
            </a:r>
          </a:p>
          <a:p>
            <a:r>
              <a:rPr lang="en-GB" sz="1000" dirty="0">
                <a:ea typeface="Calibri" panose="020F0502020204030204" pitchFamily="34" charset="0"/>
              </a:rPr>
              <a:t>PERFORM NEXT YEAR !!! </a:t>
            </a:r>
            <a:endParaRPr lang="en-GB" sz="1000" b="1" dirty="0">
              <a:cs typeface="Arial" panose="020B0604020202020204" pitchFamily="34" charset="0"/>
            </a:endParaRPr>
          </a:p>
        </p:txBody>
      </p:sp>
      <p:sp>
        <p:nvSpPr>
          <p:cNvPr id="2" name="Rectangle 1">
            <a:extLst>
              <a:ext uri="{FF2B5EF4-FFF2-40B4-BE49-F238E27FC236}">
                <a16:creationId xmlns:a16="http://schemas.microsoft.com/office/drawing/2014/main" id="{2406532A-7B1F-4290-A1E7-EA53D023E123}"/>
              </a:ext>
            </a:extLst>
          </p:cNvPr>
          <p:cNvSpPr/>
          <p:nvPr/>
        </p:nvSpPr>
        <p:spPr>
          <a:xfrm>
            <a:off x="212990" y="4016897"/>
            <a:ext cx="3259751" cy="3927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latin typeface="+mj-lt"/>
                <a:ea typeface="Calibri" panose="020F0502020204030204" pitchFamily="34" charset="0"/>
                <a:cs typeface="Arial" panose="020B0604020202020204" pitchFamily="34" charset="0"/>
              </a:rPr>
              <a:t>ROADWORKS ON HILLWAY</a:t>
            </a:r>
          </a:p>
          <a:p>
            <a:pPr algn="ctr"/>
            <a:r>
              <a:rPr lang="en-GB" sz="1200" b="1" dirty="0">
                <a:solidFill>
                  <a:schemeClr val="tx1"/>
                </a:solidFill>
                <a:latin typeface="+mj-lt"/>
                <a:ea typeface="Calibri" panose="020F0502020204030204" pitchFamily="34" charset="0"/>
                <a:cs typeface="Arial" panose="020B0604020202020204" pitchFamily="34" charset="0"/>
              </a:rPr>
              <a:t>THAMES WATER</a:t>
            </a:r>
          </a:p>
          <a:p>
            <a:pPr algn="ctr"/>
            <a:endParaRPr lang="en-GB" sz="800" b="1" dirty="0">
              <a:solidFill>
                <a:schemeClr val="tx1"/>
              </a:solidFill>
              <a:latin typeface="+mj-lt"/>
              <a:ea typeface="Calibri" panose="020F0502020204030204" pitchFamily="34" charset="0"/>
              <a:cs typeface="Arial" panose="020B0604020202020204" pitchFamily="34" charset="0"/>
            </a:endParaRPr>
          </a:p>
          <a:p>
            <a:r>
              <a:rPr lang="en-GB" sz="1000" b="0" i="0" dirty="0">
                <a:solidFill>
                  <a:srgbClr val="505050"/>
                </a:solidFill>
                <a:effectLst/>
              </a:rPr>
              <a:t>To reinforce the </a:t>
            </a:r>
            <a:r>
              <a:rPr lang="en-GB" sz="1000" dirty="0">
                <a:solidFill>
                  <a:srgbClr val="505050"/>
                </a:solidFill>
              </a:rPr>
              <a:t>water supply on the Estate a </a:t>
            </a:r>
            <a:r>
              <a:rPr lang="en-GB" sz="1000" b="0" i="0" dirty="0">
                <a:solidFill>
                  <a:srgbClr val="505050"/>
                </a:solidFill>
                <a:effectLst/>
              </a:rPr>
              <a:t>new water pipe connecting </a:t>
            </a:r>
            <a:r>
              <a:rPr lang="en-GB" sz="1000" b="0" i="0" dirty="0">
                <a:solidFill>
                  <a:schemeClr val="tx1"/>
                </a:solidFill>
                <a:effectLst/>
              </a:rPr>
              <a:t>the existing mains running up either side of </a:t>
            </a:r>
            <a:r>
              <a:rPr lang="en-GB" sz="1000" b="0" i="0" dirty="0" err="1">
                <a:solidFill>
                  <a:schemeClr val="tx1"/>
                </a:solidFill>
                <a:effectLst/>
              </a:rPr>
              <a:t>Hillway</a:t>
            </a:r>
            <a:r>
              <a:rPr lang="en-GB" sz="1000" dirty="0">
                <a:solidFill>
                  <a:schemeClr val="tx1"/>
                </a:solidFill>
              </a:rPr>
              <a:t> is being installed.</a:t>
            </a:r>
            <a:br>
              <a:rPr lang="en-GB" sz="1000" dirty="0">
                <a:solidFill>
                  <a:schemeClr val="tx1"/>
                </a:solidFill>
              </a:rPr>
            </a:br>
            <a:r>
              <a:rPr lang="en-GB" sz="1000" b="0" i="0" dirty="0">
                <a:solidFill>
                  <a:schemeClr val="tx1"/>
                </a:solidFill>
                <a:effectLst/>
              </a:rPr>
              <a:t> </a:t>
            </a:r>
            <a:br>
              <a:rPr lang="en-GB" sz="1000" dirty="0">
                <a:solidFill>
                  <a:schemeClr val="tx1"/>
                </a:solidFill>
              </a:rPr>
            </a:br>
            <a:r>
              <a:rPr lang="en-GB" sz="1000" b="0" i="0" dirty="0">
                <a:solidFill>
                  <a:schemeClr val="tx1"/>
                </a:solidFill>
                <a:effectLst/>
              </a:rPr>
              <a:t>The works are scheduled to start </a:t>
            </a:r>
            <a:r>
              <a:rPr lang="en-GB" sz="1000" b="1" i="0" dirty="0">
                <a:solidFill>
                  <a:schemeClr val="tx1"/>
                </a:solidFill>
                <a:effectLst/>
              </a:rPr>
              <a:t>21-Aug-23</a:t>
            </a:r>
            <a:r>
              <a:rPr lang="en-GB" sz="1000" b="0" i="0" dirty="0">
                <a:solidFill>
                  <a:schemeClr val="tx1"/>
                </a:solidFill>
                <a:effectLst/>
              </a:rPr>
              <a:t> and last up to 2 weeks (4-Sep).  Whilst </a:t>
            </a:r>
            <a:r>
              <a:rPr lang="en-GB" sz="1000" b="0" i="0" dirty="0" err="1">
                <a:solidFill>
                  <a:schemeClr val="tx1"/>
                </a:solidFill>
                <a:effectLst/>
              </a:rPr>
              <a:t>Hillway</a:t>
            </a:r>
            <a:r>
              <a:rPr lang="en-GB" sz="1000" b="0" i="0" dirty="0">
                <a:solidFill>
                  <a:schemeClr val="tx1"/>
                </a:solidFill>
                <a:effectLst/>
              </a:rPr>
              <a:t> is closed diversions will be in place, notably;</a:t>
            </a:r>
            <a:endParaRPr lang="en-GB" sz="1000" dirty="0">
              <a:solidFill>
                <a:schemeClr val="tx1"/>
              </a:solidFill>
            </a:endParaRPr>
          </a:p>
          <a:p>
            <a:endParaRPr lang="en-GB" sz="800" b="0" i="0" dirty="0">
              <a:solidFill>
                <a:schemeClr val="tx1"/>
              </a:solidFill>
              <a:effectLst/>
            </a:endParaRPr>
          </a:p>
          <a:p>
            <a:pPr algn="ctr"/>
            <a:r>
              <a:rPr lang="en-GB" sz="1000" b="0" i="0" dirty="0">
                <a:solidFill>
                  <a:schemeClr val="tx1"/>
                </a:solidFill>
                <a:effectLst/>
              </a:rPr>
              <a:t> </a:t>
            </a:r>
            <a:r>
              <a:rPr lang="en-GB" sz="1000" b="1" i="0" dirty="0">
                <a:solidFill>
                  <a:schemeClr val="tx1"/>
                </a:solidFill>
                <a:effectLst/>
              </a:rPr>
              <a:t>Bromwich Avenue / Swains Lane – gates to be open</a:t>
            </a:r>
            <a:br>
              <a:rPr lang="en-GB" sz="1000" b="1" i="0" dirty="0">
                <a:solidFill>
                  <a:schemeClr val="tx1"/>
                </a:solidFill>
                <a:effectLst/>
              </a:rPr>
            </a:br>
            <a:endParaRPr lang="en-GB" sz="1000" b="1" i="0" dirty="0">
              <a:solidFill>
                <a:schemeClr val="tx1"/>
              </a:solidFill>
              <a:effectLst/>
            </a:endParaRPr>
          </a:p>
          <a:p>
            <a:pPr algn="ctr"/>
            <a:r>
              <a:rPr lang="en-GB" sz="1000" b="1" i="0" dirty="0" err="1">
                <a:solidFill>
                  <a:schemeClr val="tx1"/>
                </a:solidFill>
                <a:effectLst/>
              </a:rPr>
              <a:t>Langbourne</a:t>
            </a:r>
            <a:r>
              <a:rPr lang="en-GB" sz="1000" b="1" i="0" dirty="0">
                <a:solidFill>
                  <a:schemeClr val="tx1"/>
                </a:solidFill>
                <a:effectLst/>
              </a:rPr>
              <a:t> Avenue / Highgate West Hill – exit gate to be open</a:t>
            </a:r>
          </a:p>
          <a:p>
            <a:pPr algn="ctr"/>
            <a:br>
              <a:rPr lang="en-GB" sz="1000" b="1" i="0" dirty="0">
                <a:solidFill>
                  <a:schemeClr val="tx1"/>
                </a:solidFill>
                <a:effectLst/>
              </a:rPr>
            </a:br>
            <a:r>
              <a:rPr lang="en-GB" sz="1000" b="1" i="0" dirty="0" err="1">
                <a:solidFill>
                  <a:schemeClr val="tx1"/>
                </a:solidFill>
                <a:effectLst/>
              </a:rPr>
              <a:t>Langbourne</a:t>
            </a:r>
            <a:r>
              <a:rPr lang="en-GB" sz="1000" b="1" i="0" dirty="0">
                <a:solidFill>
                  <a:schemeClr val="tx1"/>
                </a:solidFill>
                <a:effectLst/>
              </a:rPr>
              <a:t> Avenue / Swains Lane – gates open</a:t>
            </a:r>
          </a:p>
          <a:p>
            <a:pPr algn="ctr"/>
            <a:br>
              <a:rPr lang="en-GB" sz="1000" b="1" i="0" dirty="0">
                <a:solidFill>
                  <a:schemeClr val="tx1"/>
                </a:solidFill>
                <a:effectLst/>
              </a:rPr>
            </a:br>
            <a:r>
              <a:rPr lang="en-GB" sz="1000" b="1" i="0" dirty="0">
                <a:solidFill>
                  <a:schemeClr val="tx1"/>
                </a:solidFill>
                <a:effectLst/>
              </a:rPr>
              <a:t>Makepeace Avenue / Swains Lane – gates open</a:t>
            </a:r>
          </a:p>
          <a:p>
            <a:pPr algn="ctr"/>
            <a:br>
              <a:rPr lang="en-GB" sz="1000" b="0" i="0" dirty="0">
                <a:solidFill>
                  <a:schemeClr val="tx1"/>
                </a:solidFill>
                <a:effectLst/>
              </a:rPr>
            </a:br>
            <a:r>
              <a:rPr lang="en-GB" sz="1000" b="1" i="0" dirty="0">
                <a:solidFill>
                  <a:schemeClr val="tx1"/>
                </a:solidFill>
                <a:effectLst/>
              </a:rPr>
              <a:t>Holly Lodge Gardens / Highgate West Hill – barriers to be raised at all times.</a:t>
            </a:r>
          </a:p>
          <a:p>
            <a:pPr algn="ctr"/>
            <a:br>
              <a:rPr lang="en-GB" sz="1000" b="0" i="0" dirty="0">
                <a:solidFill>
                  <a:schemeClr val="tx1"/>
                </a:solidFill>
                <a:effectLst/>
              </a:rPr>
            </a:br>
            <a:r>
              <a:rPr lang="en-GB" sz="1000" b="0" i="0" dirty="0">
                <a:solidFill>
                  <a:schemeClr val="tx1"/>
                </a:solidFill>
                <a:effectLst/>
              </a:rPr>
              <a:t> </a:t>
            </a:r>
            <a:r>
              <a:rPr lang="en-GB" sz="1000" b="1" i="0" u="sng" dirty="0">
                <a:solidFill>
                  <a:schemeClr val="tx1"/>
                </a:solidFill>
                <a:effectLst/>
              </a:rPr>
              <a:t>Thames Water will be erecting various diversion signs to assist drivers.</a:t>
            </a:r>
            <a:endParaRPr lang="en-GB" sz="1000" b="0" i="0" dirty="0">
              <a:solidFill>
                <a:schemeClr val="tx1"/>
              </a:solidFill>
              <a:effectLst/>
            </a:endParaRPr>
          </a:p>
          <a:p>
            <a:endParaRPr lang="en-GB" sz="900" dirty="0">
              <a:solidFill>
                <a:schemeClr val="tx1"/>
              </a:solidFill>
              <a:ea typeface="Calibri" panose="020F0502020204030204" pitchFamily="34" charset="0"/>
              <a:cs typeface="Arial" panose="020B0604020202020204" pitchFamily="34" charset="0"/>
            </a:endParaRPr>
          </a:p>
          <a:p>
            <a:endParaRPr lang="en-GB" sz="900" dirty="0">
              <a:solidFill>
                <a:schemeClr val="tx1"/>
              </a:solidFill>
              <a:ea typeface="Calibri" panose="020F0502020204030204" pitchFamily="34" charset="0"/>
              <a:cs typeface="Arial" panose="020B0604020202020204" pitchFamily="34" charset="0"/>
            </a:endParaRPr>
          </a:p>
          <a:p>
            <a:endParaRPr lang="en-GB" sz="900" dirty="0">
              <a:solidFill>
                <a:schemeClr val="tx1"/>
              </a:solidFill>
              <a:effectLst/>
              <a:ea typeface="Calibri" panose="020F0502020204030204" pitchFamily="34" charset="0"/>
              <a:cs typeface="Arial" panose="020B0604020202020204" pitchFamily="34" charset="0"/>
            </a:endParaRPr>
          </a:p>
          <a:p>
            <a:endParaRPr lang="en-GB" sz="900" dirty="0">
              <a:solidFill>
                <a:schemeClr val="tx1"/>
              </a:solidFill>
              <a:effectLst/>
              <a:latin typeface="Calibri" panose="020F0502020204030204" pitchFamily="34" charset="0"/>
              <a:ea typeface="Calibri" panose="020F0502020204030204" pitchFamily="34" charset="0"/>
            </a:endParaRPr>
          </a:p>
          <a:p>
            <a:endParaRPr lang="en-GB" sz="1800" dirty="0">
              <a:solidFill>
                <a:schemeClr val="tx1"/>
              </a:solidFill>
              <a:effectLst/>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891C669-F2F7-4FA9-AE83-14DB782A5973}"/>
              </a:ext>
            </a:extLst>
          </p:cNvPr>
          <p:cNvSpPr/>
          <p:nvPr/>
        </p:nvSpPr>
        <p:spPr>
          <a:xfrm>
            <a:off x="3573016" y="6021606"/>
            <a:ext cx="2736304" cy="114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6" name="Rectangle 5">
            <a:extLst>
              <a:ext uri="{FF2B5EF4-FFF2-40B4-BE49-F238E27FC236}">
                <a16:creationId xmlns:a16="http://schemas.microsoft.com/office/drawing/2014/main" id="{752F9CAE-E19C-4132-9421-F90A00D30D83}"/>
              </a:ext>
            </a:extLst>
          </p:cNvPr>
          <p:cNvSpPr/>
          <p:nvPr/>
        </p:nvSpPr>
        <p:spPr>
          <a:xfrm>
            <a:off x="375407" y="8011183"/>
            <a:ext cx="6140506" cy="79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cs typeface="Arial" panose="020B0604020202020204" pitchFamily="34" charset="0"/>
              </a:rPr>
              <a:t>PLEASE WATER THE TREES OUTSIDE YOUR HOUSE</a:t>
            </a:r>
            <a:endParaRPr kumimoji="0" lang="en-GB"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prstClr val="black"/>
                </a:solidFill>
                <a:effectLst/>
                <a:uLnTx/>
                <a:uFillTx/>
                <a:ea typeface="+mn-ea"/>
                <a:cs typeface="Arial" panose="020B0604020202020204" pitchFamily="34" charset="0"/>
              </a:rPr>
              <a:t>It has not been as hot as last summer and there has been some rain, however, if you have a tree outside your house,  please water it every now and then. It helps us to keep them fit and strong.  We have only lost one tree this year and we do not want to lose any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E5C6B45-FE87-8A10-4467-958C9CE777D7}"/>
              </a:ext>
            </a:extLst>
          </p:cNvPr>
          <p:cNvPicPr>
            <a:picLocks noChangeAspect="1"/>
          </p:cNvPicPr>
          <p:nvPr/>
        </p:nvPicPr>
        <p:blipFill>
          <a:blip r:embed="rId3" cstate="print">
            <a:extLst>
              <a:ext uri="{28A0092B-C50C-407E-A947-70E740481C1C}">
                <a14:useLocalDpi xmlns:a14="http://schemas.microsoft.com/office/drawing/2010/main" val="0"/>
              </a:ext>
            </a:extLst>
          </a:blip>
          <a:srcRect t="11037" b="11037"/>
          <a:stretch/>
        </p:blipFill>
        <p:spPr>
          <a:xfrm>
            <a:off x="3573016" y="3978149"/>
            <a:ext cx="2987423" cy="392717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solidFill>
          </a:ln>
        </p:spPr>
      </p:pic>
      <p:sp>
        <p:nvSpPr>
          <p:cNvPr id="4" name="Rectangle 3">
            <a:extLst>
              <a:ext uri="{FF2B5EF4-FFF2-40B4-BE49-F238E27FC236}">
                <a16:creationId xmlns:a16="http://schemas.microsoft.com/office/drawing/2014/main" id="{0A3FEB0E-B232-DE79-391D-3DB9AC0E706C}"/>
              </a:ext>
            </a:extLst>
          </p:cNvPr>
          <p:cNvSpPr/>
          <p:nvPr/>
        </p:nvSpPr>
        <p:spPr>
          <a:xfrm rot="10800000">
            <a:off x="438150" y="1440858"/>
            <a:ext cx="2952328" cy="257603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88E20FA-FA8D-125D-128E-B71C458D06C7}"/>
              </a:ext>
            </a:extLst>
          </p:cNvPr>
          <p:cNvSpPr/>
          <p:nvPr/>
        </p:nvSpPr>
        <p:spPr>
          <a:xfrm>
            <a:off x="5411738" y="3179794"/>
            <a:ext cx="1008112" cy="44831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C42543-BFE0-105A-B1F0-B3FEF87A74FA}"/>
              </a:ext>
            </a:extLst>
          </p:cNvPr>
          <p:cNvSpPr/>
          <p:nvPr/>
        </p:nvSpPr>
        <p:spPr>
          <a:xfrm>
            <a:off x="375407" y="8870365"/>
            <a:ext cx="6203248" cy="8351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HISTORY OF THE ESTATE</a:t>
            </a:r>
          </a:p>
          <a:p>
            <a:endParaRPr lang="en-GB" sz="800" b="1" dirty="0">
              <a:solidFill>
                <a:schemeClr val="tx1"/>
              </a:solidFill>
            </a:endParaRPr>
          </a:p>
          <a:p>
            <a:r>
              <a:rPr lang="en-GB" sz="1000" dirty="0">
                <a:solidFill>
                  <a:schemeClr val="tx1"/>
                </a:solidFill>
              </a:rPr>
              <a:t>We are planning a small movie about the Estate to celebrate our Centenary.  Please get in touch with </a:t>
            </a:r>
            <a:r>
              <a:rPr lang="en-GB" sz="1000" dirty="0" err="1">
                <a:solidFill>
                  <a:schemeClr val="tx1"/>
                </a:solidFill>
              </a:rPr>
              <a:t>Annee</a:t>
            </a:r>
            <a:r>
              <a:rPr lang="en-GB" sz="1000" dirty="0">
                <a:solidFill>
                  <a:schemeClr val="tx1"/>
                </a:solidFill>
              </a:rPr>
              <a:t> </a:t>
            </a:r>
            <a:r>
              <a:rPr lang="en-GB" sz="1000" dirty="0" err="1">
                <a:solidFill>
                  <a:schemeClr val="tx1"/>
                </a:solidFill>
              </a:rPr>
              <a:t>Marrie</a:t>
            </a:r>
            <a:r>
              <a:rPr lang="en-GB" sz="1000" dirty="0">
                <a:solidFill>
                  <a:schemeClr val="tx1"/>
                </a:solidFill>
              </a:rPr>
              <a:t> (our movie maker) </a:t>
            </a:r>
            <a:r>
              <a:rPr lang="en-GB" sz="1000" dirty="0">
                <a:solidFill>
                  <a:schemeClr val="tx1"/>
                </a:solidFill>
                <a:effectLst/>
                <a:ea typeface="Calibri" panose="020F0502020204030204" pitchFamily="34" charset="0"/>
              </a:rPr>
              <a:t>by email if you would like to talk to her about your memories and experience of Holly Lodge Estate.  She is especially interested in hearing from long-term residents.  anneemarie@gmail.com</a:t>
            </a:r>
          </a:p>
          <a:p>
            <a:endParaRPr lang="en-GB" sz="1000" dirty="0">
              <a:solidFill>
                <a:schemeClr val="tx1"/>
              </a:solidFill>
              <a:effectLst/>
              <a:ea typeface="Calibri" panose="020F0502020204030204" pitchFamily="34" charset="0"/>
            </a:endParaRPr>
          </a:p>
          <a:p>
            <a:pPr algn="ctr"/>
            <a:endParaRPr lang="en-GB" sz="1000" dirty="0">
              <a:solidFill>
                <a:schemeClr val="tx1"/>
              </a:solidFill>
            </a:endParaRPr>
          </a:p>
        </p:txBody>
      </p:sp>
    </p:spTree>
    <p:extLst>
      <p:ext uri="{BB962C8B-B14F-4D97-AF65-F5344CB8AC3E}">
        <p14:creationId xmlns:p14="http://schemas.microsoft.com/office/powerpoint/2010/main" val="419623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80085-B37B-43D3-B311-4E393B943C09}"/>
              </a:ext>
            </a:extLst>
          </p:cNvPr>
          <p:cNvSpPr txBox="1"/>
          <p:nvPr/>
        </p:nvSpPr>
        <p:spPr>
          <a:xfrm>
            <a:off x="476672" y="7903274"/>
            <a:ext cx="5976664" cy="461665"/>
          </a:xfrm>
          <a:prstGeom prst="rect">
            <a:avLst/>
          </a:prstGeom>
          <a:noFill/>
          <a:ln>
            <a:solidFill>
              <a:schemeClr val="tx1"/>
            </a:solidFill>
          </a:ln>
        </p:spPr>
        <p:txBody>
          <a:bodyPr wrap="square" rtlCol="0">
            <a:spAutoFit/>
          </a:bodyPr>
          <a:lstStyle/>
          <a:p>
            <a:pPr algn="ctr"/>
            <a:r>
              <a:rPr lang="en-US" sz="1200" dirty="0">
                <a:effectLst/>
                <a:ea typeface="MS Mincho" panose="02020609040205080304" pitchFamily="49" charset="-128"/>
                <a:cs typeface="Times New Roman" panose="02020603050405020304" pitchFamily="18" charset="0"/>
              </a:rPr>
              <a:t>   </a:t>
            </a:r>
            <a:r>
              <a:rPr lang="en-US" sz="1200" b="1" dirty="0">
                <a:effectLst/>
                <a:ea typeface="MS Mincho" panose="02020609040205080304" pitchFamily="49" charset="-128"/>
                <a:cs typeface="Times New Roman" panose="02020603050405020304" pitchFamily="18" charset="0"/>
              </a:rPr>
              <a:t>Be sure to use the SUGGESTION BOX email for your comments:  </a:t>
            </a:r>
            <a:r>
              <a:rPr lang="en-GB" sz="1200" b="1" u="sng" dirty="0">
                <a:solidFill>
                  <a:srgbClr val="0000FF"/>
                </a:solidFill>
                <a:effectLst/>
                <a:ea typeface="MS Mincho" panose="02020609040205080304" pitchFamily="49" charset="-128"/>
                <a:cs typeface="Times New Roman" panose="02020603050405020304" pitchFamily="18" charset="0"/>
                <a:hlinkClick r:id="rId2"/>
              </a:rPr>
              <a:t>suggestionbox@hle.org.uk</a:t>
            </a:r>
            <a:endParaRPr lang="en-GB" sz="1200" dirty="0">
              <a:effectLst/>
              <a:ea typeface="MS Mincho" panose="020206090402050803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C536A81D-7102-4C32-A880-5B6350CFE0A1}"/>
              </a:ext>
            </a:extLst>
          </p:cNvPr>
          <p:cNvSpPr txBox="1"/>
          <p:nvPr/>
        </p:nvSpPr>
        <p:spPr>
          <a:xfrm>
            <a:off x="461904" y="8431233"/>
            <a:ext cx="5847416" cy="1203406"/>
          </a:xfrm>
          <a:prstGeom prst="rect">
            <a:avLst/>
          </a:prstGeom>
          <a:noFill/>
          <a:ln>
            <a:solidFill>
              <a:schemeClr val="tx1"/>
            </a:solidFill>
          </a:ln>
        </p:spPr>
        <p:txBody>
          <a:bodyPr wrap="square" rtlCol="0">
            <a:spAutoFit/>
          </a:bodyPr>
          <a:lstStyle/>
          <a:p>
            <a:pPr lvl="0" algn="ctr" eaLnBrk="0" fontAlgn="base" hangingPunct="0">
              <a:lnSpc>
                <a:spcPts val="800"/>
              </a:lnSpc>
              <a:spcBef>
                <a:spcPct val="0"/>
              </a:spcBef>
              <a:spcAft>
                <a:spcPct val="0"/>
              </a:spcAft>
            </a:pPr>
            <a:endParaRPr lang="en-US" altLang="zh-CN" sz="1000" dirty="0"/>
          </a:p>
          <a:p>
            <a:pPr lvl="0" algn="ctr" eaLnBrk="0" fontAlgn="base" hangingPunct="0">
              <a:lnSpc>
                <a:spcPts val="800"/>
              </a:lnSpc>
              <a:spcBef>
                <a:spcPct val="0"/>
              </a:spcBef>
              <a:spcAft>
                <a:spcPts val="200"/>
              </a:spcAft>
            </a:pPr>
            <a:r>
              <a:rPr lang="en-US" altLang="zh-CN" sz="1100" dirty="0"/>
              <a:t>HLE FOREMAN – Gerry Hartigan:</a:t>
            </a:r>
            <a:endParaRPr lang="en-GB" altLang="zh-CN" sz="1100" dirty="0"/>
          </a:p>
          <a:p>
            <a:pPr lvl="0" algn="ctr" eaLnBrk="0" fontAlgn="base" hangingPunct="0">
              <a:lnSpc>
                <a:spcPts val="800"/>
              </a:lnSpc>
              <a:spcBef>
                <a:spcPct val="0"/>
              </a:spcBef>
              <a:spcAft>
                <a:spcPct val="0"/>
              </a:spcAft>
            </a:pPr>
            <a:r>
              <a:rPr lang="en-US" altLang="zh-CN" sz="1100" dirty="0"/>
              <a:t>Mobile phone: 07447 869570	Email: </a:t>
            </a:r>
            <a:r>
              <a:rPr lang="en-US" altLang="zh-CN" sz="1100" dirty="0">
                <a:hlinkClick r:id="rId3"/>
              </a:rPr>
              <a:t>foreman@hle.org.uk</a:t>
            </a:r>
            <a:r>
              <a:rPr lang="en-US" altLang="zh-CN" sz="1100" dirty="0"/>
              <a:t> </a:t>
            </a:r>
            <a:endParaRPr lang="en-GB" altLang="zh-CN" sz="1100" dirty="0"/>
          </a:p>
          <a:p>
            <a:pPr lvl="0" algn="ctr" eaLnBrk="0" fontAlgn="base" hangingPunct="0">
              <a:lnSpc>
                <a:spcPts val="800"/>
              </a:lnSpc>
              <a:spcBef>
                <a:spcPct val="0"/>
              </a:spcBef>
              <a:spcAft>
                <a:spcPct val="0"/>
              </a:spcAft>
            </a:pPr>
            <a:endParaRPr lang="en-US" altLang="zh-CN" sz="1100" dirty="0"/>
          </a:p>
          <a:p>
            <a:pPr lvl="0" algn="ctr" eaLnBrk="0" fontAlgn="base" hangingPunct="0">
              <a:lnSpc>
                <a:spcPts val="800"/>
              </a:lnSpc>
              <a:spcBef>
                <a:spcPct val="0"/>
              </a:spcBef>
              <a:spcAft>
                <a:spcPts val="200"/>
              </a:spcAft>
            </a:pPr>
            <a:r>
              <a:rPr lang="en-US" altLang="zh-CN" sz="1100" dirty="0"/>
              <a:t>HLE MANAGER – : Antonia Pereira</a:t>
            </a:r>
            <a:endParaRPr lang="en-GB" altLang="zh-CN" sz="1100" dirty="0"/>
          </a:p>
          <a:p>
            <a:pPr lvl="0" algn="ctr" eaLnBrk="0" fontAlgn="base" hangingPunct="0">
              <a:lnSpc>
                <a:spcPts val="800"/>
              </a:lnSpc>
              <a:spcBef>
                <a:spcPct val="0"/>
              </a:spcBef>
              <a:spcAft>
                <a:spcPct val="0"/>
              </a:spcAft>
            </a:pPr>
            <a:r>
              <a:rPr lang="en-US" altLang="zh-CN" sz="1100" dirty="0"/>
              <a:t>Office: 0203 538 4454  Mobile phone: 07731 301119  Email: </a:t>
            </a:r>
            <a:r>
              <a:rPr lang="en-US" altLang="zh-CN" sz="1100" dirty="0">
                <a:hlinkClick r:id="rId4"/>
              </a:rPr>
              <a:t>manager@hle.org.uk</a:t>
            </a:r>
            <a:r>
              <a:rPr lang="en-US" altLang="zh-CN" sz="1100" dirty="0"/>
              <a:t> </a:t>
            </a:r>
            <a:endParaRPr lang="en-GB" altLang="zh-CN" sz="1100" dirty="0"/>
          </a:p>
          <a:p>
            <a:pPr lvl="0" algn="ctr" eaLnBrk="0" fontAlgn="base" hangingPunct="0">
              <a:lnSpc>
                <a:spcPts val="800"/>
              </a:lnSpc>
              <a:spcBef>
                <a:spcPct val="0"/>
              </a:spcBef>
              <a:spcAft>
                <a:spcPct val="0"/>
              </a:spcAft>
            </a:pPr>
            <a:endParaRPr lang="en-US" altLang="zh-CN" sz="1100" dirty="0"/>
          </a:p>
          <a:p>
            <a:pPr lvl="0" algn="ctr" eaLnBrk="0" fontAlgn="base" hangingPunct="0">
              <a:lnSpc>
                <a:spcPts val="800"/>
              </a:lnSpc>
              <a:spcBef>
                <a:spcPct val="0"/>
              </a:spcBef>
              <a:spcAft>
                <a:spcPts val="200"/>
              </a:spcAft>
            </a:pPr>
            <a:r>
              <a:rPr lang="en-US" altLang="zh-CN" sz="1100" dirty="0"/>
              <a:t>HLE COMMITTEE SECRETARY – </a:t>
            </a:r>
            <a:endParaRPr lang="en-GB" altLang="zh-CN" sz="1100" dirty="0"/>
          </a:p>
          <a:p>
            <a:pPr lvl="0" algn="ctr" eaLnBrk="0" fontAlgn="base" hangingPunct="0">
              <a:lnSpc>
                <a:spcPts val="800"/>
              </a:lnSpc>
              <a:spcBef>
                <a:spcPct val="0"/>
              </a:spcBef>
              <a:spcAft>
                <a:spcPct val="0"/>
              </a:spcAft>
            </a:pPr>
            <a:r>
              <a:rPr lang="en-US" altLang="zh-CN" sz="1100" dirty="0"/>
              <a:t>Email: </a:t>
            </a:r>
            <a:r>
              <a:rPr lang="en-US" altLang="zh-CN" sz="1100" dirty="0">
                <a:hlinkClick r:id="rId5"/>
              </a:rPr>
              <a:t>secretary@hle.org.uk</a:t>
            </a:r>
            <a:endParaRPr lang="en-US" altLang="zh-CN" sz="1100" dirty="0"/>
          </a:p>
          <a:p>
            <a:pPr lvl="0" algn="ctr" eaLnBrk="0" fontAlgn="base" hangingPunct="0">
              <a:lnSpc>
                <a:spcPts val="800"/>
              </a:lnSpc>
              <a:spcBef>
                <a:spcPct val="0"/>
              </a:spcBef>
              <a:spcAft>
                <a:spcPct val="0"/>
              </a:spcAft>
            </a:pPr>
            <a:endParaRPr lang="en-US" altLang="zh-CN" sz="1000" dirty="0"/>
          </a:p>
        </p:txBody>
      </p:sp>
      <p:pic>
        <p:nvPicPr>
          <p:cNvPr id="11" name="Picture 10">
            <a:extLst>
              <a:ext uri="{FF2B5EF4-FFF2-40B4-BE49-F238E27FC236}">
                <a16:creationId xmlns:a16="http://schemas.microsoft.com/office/drawing/2014/main" id="{2B268151-4431-4DBA-8FCB-D116DDA3A00D}"/>
              </a:ext>
            </a:extLst>
          </p:cNvPr>
          <p:cNvPicPr>
            <a:picLocks noChangeAspect="1"/>
          </p:cNvPicPr>
          <p:nvPr/>
        </p:nvPicPr>
        <p:blipFill>
          <a:blip r:embed="rId6"/>
          <a:stretch>
            <a:fillRect/>
          </a:stretch>
        </p:blipFill>
        <p:spPr>
          <a:xfrm>
            <a:off x="112060" y="9580453"/>
            <a:ext cx="6424717" cy="325547"/>
          </a:xfrm>
          <a:prstGeom prst="rect">
            <a:avLst/>
          </a:prstGeom>
        </p:spPr>
      </p:pic>
      <p:sp>
        <p:nvSpPr>
          <p:cNvPr id="17" name="TextBox 16">
            <a:extLst>
              <a:ext uri="{FF2B5EF4-FFF2-40B4-BE49-F238E27FC236}">
                <a16:creationId xmlns:a16="http://schemas.microsoft.com/office/drawing/2014/main" id="{AA255CB9-9DE5-4A9E-9E20-29A6EEF364B1}"/>
              </a:ext>
            </a:extLst>
          </p:cNvPr>
          <p:cNvSpPr txBox="1"/>
          <p:nvPr/>
        </p:nvSpPr>
        <p:spPr>
          <a:xfrm>
            <a:off x="2284309" y="5984422"/>
            <a:ext cx="4093970" cy="276999"/>
          </a:xfrm>
          <a:prstGeom prst="rect">
            <a:avLst/>
          </a:prstGeom>
          <a:noFill/>
        </p:spPr>
        <p:txBody>
          <a:bodyPr wrap="square">
            <a:spAutoFit/>
          </a:bodyPr>
          <a:lstStyle/>
          <a:p>
            <a:endParaRPr lang="en-GB" sz="1200" dirty="0"/>
          </a:p>
        </p:txBody>
      </p:sp>
      <p:sp>
        <p:nvSpPr>
          <p:cNvPr id="6" name="Rectangle 5">
            <a:extLst>
              <a:ext uri="{FF2B5EF4-FFF2-40B4-BE49-F238E27FC236}">
                <a16:creationId xmlns:a16="http://schemas.microsoft.com/office/drawing/2014/main" id="{33771D34-B410-BB51-EF5B-026FBFFC658D}"/>
              </a:ext>
            </a:extLst>
          </p:cNvPr>
          <p:cNvSpPr/>
          <p:nvPr/>
        </p:nvSpPr>
        <p:spPr>
          <a:xfrm>
            <a:off x="4509119" y="848544"/>
            <a:ext cx="191559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4">
            <a:extLst>
              <a:ext uri="{FF2B5EF4-FFF2-40B4-BE49-F238E27FC236}">
                <a16:creationId xmlns:a16="http://schemas.microsoft.com/office/drawing/2014/main" id="{C39F5804-A7A9-E12B-21AC-881292BFC3F5}"/>
              </a:ext>
            </a:extLst>
          </p:cNvPr>
          <p:cNvSpPr>
            <a:spLocks noChangeArrowheads="1"/>
          </p:cNvSpPr>
          <p:nvPr/>
        </p:nvSpPr>
        <p:spPr bwMode="auto">
          <a:xfrm>
            <a:off x="0" y="97795"/>
            <a:ext cx="30008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7">
            <a:extLst>
              <a:ext uri="{FF2B5EF4-FFF2-40B4-BE49-F238E27FC236}">
                <a16:creationId xmlns:a16="http://schemas.microsoft.com/office/drawing/2014/main" id="{9B746E18-F089-F7B8-36A8-E34B09ACCA40}"/>
              </a:ext>
            </a:extLst>
          </p:cNvPr>
          <p:cNvSpPr>
            <a:spLocks noChangeArrowheads="1"/>
          </p:cNvSpPr>
          <p:nvPr/>
        </p:nvSpPr>
        <p:spPr bwMode="auto">
          <a:xfrm>
            <a:off x="457200" y="554994"/>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C970B1D-78BB-2725-5B71-FCFA14936288}"/>
              </a:ext>
            </a:extLst>
          </p:cNvPr>
          <p:cNvSpPr/>
          <p:nvPr/>
        </p:nvSpPr>
        <p:spPr>
          <a:xfrm>
            <a:off x="300083" y="6030207"/>
            <a:ext cx="6364776" cy="1806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50" b="1" dirty="0">
                <a:solidFill>
                  <a:schemeClr val="tx1"/>
                </a:solidFill>
                <a:effectLst/>
                <a:latin typeface="Calibri" panose="020F0502020204030204" pitchFamily="34" charset="0"/>
                <a:ea typeface="Calibri" panose="020F0502020204030204" pitchFamily="34" charset="0"/>
              </a:rPr>
              <a:t>DRAMA WORKSHOPS !</a:t>
            </a:r>
          </a:p>
          <a:p>
            <a:pPr algn="ctr"/>
            <a:endParaRPr lang="en-GB" sz="800" b="1" dirty="0">
              <a:solidFill>
                <a:schemeClr val="tx1"/>
              </a:solidFill>
              <a:effectLst/>
              <a:latin typeface="Calibri" panose="020F0502020204030204" pitchFamily="34" charset="0"/>
              <a:ea typeface="Calibri" panose="020F0502020204030204" pitchFamily="34" charset="0"/>
            </a:endParaRPr>
          </a:p>
          <a:p>
            <a:pPr algn="ctr"/>
            <a:r>
              <a:rPr lang="en-GB" sz="1000" dirty="0">
                <a:solidFill>
                  <a:schemeClr val="tx1"/>
                </a:solidFill>
                <a:effectLst/>
                <a:latin typeface="Calibri" panose="020F0502020204030204" pitchFamily="34" charset="0"/>
                <a:ea typeface="Calibri" panose="020F0502020204030204" pitchFamily="34" charset="0"/>
              </a:rPr>
              <a:t>For 8-12 year olds.</a:t>
            </a:r>
          </a:p>
          <a:p>
            <a:pPr algn="ctr"/>
            <a:r>
              <a:rPr lang="en-GB" sz="1000" dirty="0">
                <a:solidFill>
                  <a:schemeClr val="tx1"/>
                </a:solidFill>
                <a:effectLst/>
                <a:latin typeface="Calibri" panose="020F0502020204030204" pitchFamily="34" charset="0"/>
                <a:ea typeface="Calibri" panose="020F0502020204030204" pitchFamily="34" charset="0"/>
              </a:rPr>
              <a:t>Led by two professional actresses/workshop leaders.  </a:t>
            </a:r>
          </a:p>
          <a:p>
            <a:pPr algn="ctr"/>
            <a:endParaRPr lang="en-GB" sz="1000" dirty="0">
              <a:solidFill>
                <a:schemeClr val="tx1"/>
              </a:solidFill>
              <a:effectLst/>
              <a:latin typeface="Calibri" panose="020F0502020204030204" pitchFamily="34" charset="0"/>
              <a:ea typeface="Calibri" panose="020F0502020204030204" pitchFamily="34" charset="0"/>
            </a:endParaRPr>
          </a:p>
          <a:p>
            <a:pPr algn="ctr"/>
            <a:r>
              <a:rPr lang="en-GB" sz="1000" dirty="0">
                <a:solidFill>
                  <a:schemeClr val="tx1"/>
                </a:solidFill>
                <a:effectLst/>
                <a:latin typeface="Calibri" panose="020F0502020204030204" pitchFamily="34" charset="0"/>
                <a:ea typeface="Calibri" panose="020F0502020204030204" pitchFamily="34" charset="0"/>
              </a:rPr>
              <a:t>Monday 31 July and Tuesday 1 August, 10am to 4pm, in the Holly Lodge Community Centre.</a:t>
            </a:r>
          </a:p>
          <a:p>
            <a:pPr algn="ctr"/>
            <a:endParaRPr lang="en-GB" sz="1000" dirty="0">
              <a:solidFill>
                <a:schemeClr val="tx1"/>
              </a:solidFill>
              <a:effectLst/>
              <a:latin typeface="Calibri" panose="020F0502020204030204" pitchFamily="34" charset="0"/>
              <a:ea typeface="Calibri" panose="020F0502020204030204" pitchFamily="34" charset="0"/>
            </a:endParaRPr>
          </a:p>
          <a:p>
            <a:pPr algn="ctr"/>
            <a:r>
              <a:rPr lang="en-GB" sz="1000" dirty="0">
                <a:solidFill>
                  <a:schemeClr val="tx1"/>
                </a:solidFill>
                <a:effectLst/>
                <a:latin typeface="Calibri" panose="020F0502020204030204" pitchFamily="34" charset="0"/>
                <a:ea typeface="Calibri" panose="020F0502020204030204" pitchFamily="34" charset="0"/>
              </a:rPr>
              <a:t>£40 for the day; £30 concessions.</a:t>
            </a:r>
          </a:p>
          <a:p>
            <a:pPr algn="ctr"/>
            <a:endParaRPr lang="en-GB" sz="1000" dirty="0">
              <a:solidFill>
                <a:schemeClr val="tx1"/>
              </a:solidFill>
              <a:effectLst/>
              <a:latin typeface="Calibri" panose="020F0502020204030204" pitchFamily="34" charset="0"/>
              <a:ea typeface="Calibri" panose="020F0502020204030204" pitchFamily="34" charset="0"/>
            </a:endParaRPr>
          </a:p>
          <a:p>
            <a:pPr algn="ctr"/>
            <a:r>
              <a:rPr lang="en-GB" sz="1000" dirty="0">
                <a:solidFill>
                  <a:schemeClr val="tx1"/>
                </a:solidFill>
                <a:effectLst/>
                <a:latin typeface="Calibri" panose="020F0502020204030204" pitchFamily="34" charset="0"/>
                <a:ea typeface="Calibri" panose="020F0502020204030204" pitchFamily="34" charset="0"/>
              </a:rPr>
              <a:t>Will be working on devising a story for performance.  Will include lots of games.</a:t>
            </a:r>
          </a:p>
          <a:p>
            <a:pPr algn="ctr"/>
            <a:endParaRPr lang="en-GB" sz="1000" dirty="0">
              <a:solidFill>
                <a:schemeClr val="tx1"/>
              </a:solidFill>
              <a:effectLst/>
              <a:latin typeface="Calibri" panose="020F0502020204030204" pitchFamily="34" charset="0"/>
              <a:ea typeface="Calibri" panose="020F0502020204030204" pitchFamily="34" charset="0"/>
            </a:endParaRPr>
          </a:p>
          <a:p>
            <a:pPr algn="ctr"/>
            <a:r>
              <a:rPr lang="en-GB" sz="1000" kern="0" dirty="0">
                <a:solidFill>
                  <a:schemeClr val="tx1"/>
                </a:solidFill>
                <a:effectLst/>
                <a:latin typeface="Calibri" panose="020F0502020204030204" pitchFamily="34" charset="0"/>
                <a:ea typeface="Calibri" panose="020F0502020204030204" pitchFamily="34" charset="0"/>
              </a:rPr>
              <a:t>Please contact Lisa Rose at </a:t>
            </a:r>
            <a:r>
              <a:rPr lang="en-GB" sz="1000" kern="0" dirty="0">
                <a:solidFill>
                  <a:schemeClr val="tx1"/>
                </a:solidFill>
                <a:effectLst/>
                <a:latin typeface="Calibri" panose="020F0502020204030204" pitchFamily="34" charset="0"/>
                <a:ea typeface="Calibri" panose="020F0502020204030204" pitchFamily="34" charset="0"/>
                <a:hlinkClick r:id="rId7"/>
              </a:rPr>
              <a:t>lisajrose@hotmail.com</a:t>
            </a:r>
            <a:endParaRPr lang="en-GB" sz="1000" kern="0" dirty="0">
              <a:solidFill>
                <a:schemeClr val="tx1"/>
              </a:solidFill>
              <a:effectLst/>
              <a:latin typeface="Calibri" panose="020F0502020204030204" pitchFamily="34" charset="0"/>
              <a:ea typeface="Calibri" panose="020F0502020204030204" pitchFamily="34" charset="0"/>
            </a:endParaRPr>
          </a:p>
          <a:p>
            <a:pPr algn="ctr"/>
            <a:r>
              <a:rPr lang="en-GB" sz="1050" kern="0" dirty="0">
                <a:solidFill>
                  <a:schemeClr val="tx1"/>
                </a:solidFill>
                <a:effectLst/>
                <a:latin typeface="Calibri" panose="020F0502020204030204" pitchFamily="34" charset="0"/>
                <a:ea typeface="Calibri" panose="020F0502020204030204" pitchFamily="34" charset="0"/>
              </a:rPr>
              <a:t> </a:t>
            </a:r>
            <a:endParaRPr lang="en-US" sz="1050" b="1" dirty="0">
              <a:solidFill>
                <a:schemeClr val="tx1"/>
              </a:solidFill>
              <a:latin typeface="+mj-lt"/>
              <a:ea typeface="Calibri" panose="020F0502020204030204" pitchFamily="34" charset="0"/>
              <a:cs typeface="Times New Roman" panose="02020603050405020304" pitchFamily="18" charset="0"/>
            </a:endParaRPr>
          </a:p>
          <a:p>
            <a:pPr algn="ctr"/>
            <a:endParaRPr lang="en-GB" sz="1100" b="1" dirty="0">
              <a:solidFill>
                <a:schemeClr val="tx1"/>
              </a:solidFill>
              <a:effectLst/>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32351E15-16D4-36FB-C224-4A2FA82490D2}"/>
              </a:ext>
            </a:extLst>
          </p:cNvPr>
          <p:cNvSpPr/>
          <p:nvPr/>
        </p:nvSpPr>
        <p:spPr>
          <a:xfrm>
            <a:off x="247426" y="211462"/>
            <a:ext cx="6417434" cy="141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cs typeface="Arial" panose="020B0604020202020204" pitchFamily="34" charset="0"/>
              </a:rPr>
              <a:t>WILDING AREAS ALL OVER THE ESTATE</a:t>
            </a:r>
          </a:p>
          <a:p>
            <a:pPr algn="ctr"/>
            <a:endParaRPr lang="en-GB" sz="800" b="1" dirty="0">
              <a:solidFill>
                <a:schemeClr val="tx1"/>
              </a:solidFill>
              <a:latin typeface="+mj-lt"/>
              <a:cs typeface="Arial" panose="020B0604020202020204" pitchFamily="34" charset="0"/>
            </a:endParaRPr>
          </a:p>
          <a:p>
            <a:r>
              <a:rPr lang="en-GB" sz="1000" dirty="0">
                <a:solidFill>
                  <a:schemeClr val="tx1"/>
                </a:solidFill>
                <a:effectLst/>
                <a:ea typeface="Times New Roman" panose="02020603050405020304" pitchFamily="18" charset="0"/>
                <a:cs typeface="Arial" panose="020B0604020202020204" pitchFamily="34" charset="0"/>
              </a:rPr>
              <a:t>There has been many lovely photos of our wilding areas on the Community Support WhatsApp Group. Thank you all for your positive feedback. We are glad you like them. Some of your photos below.</a:t>
            </a:r>
          </a:p>
          <a:p>
            <a:endParaRPr lang="en-GB" sz="1000" dirty="0">
              <a:solidFill>
                <a:schemeClr val="tx1"/>
              </a:solidFill>
              <a:effectLst/>
              <a:ea typeface="Times New Roman" panose="02020603050405020304" pitchFamily="18" charset="0"/>
              <a:cs typeface="Arial" panose="020B0604020202020204" pitchFamily="34" charset="0"/>
            </a:endParaRPr>
          </a:p>
          <a:p>
            <a:r>
              <a:rPr lang="en-GB" sz="1000" dirty="0">
                <a:solidFill>
                  <a:schemeClr val="tx1"/>
                </a:solidFill>
                <a:ea typeface="Times New Roman" panose="02020603050405020304" pitchFamily="18" charset="0"/>
                <a:cs typeface="Arial" panose="020B0604020202020204" pitchFamily="34" charset="0"/>
              </a:rPr>
              <a:t>We have been working very hard to make a success of them this year.  A special thanks to Dean and Rosie who were the project leaders on this.</a:t>
            </a:r>
            <a:endParaRPr lang="en-GB" sz="1000" b="1" dirty="0">
              <a:solidFill>
                <a:schemeClr val="tx1"/>
              </a:solidFill>
              <a:ea typeface="Times New Roman" panose="02020603050405020304" pitchFamily="18" charset="0"/>
              <a:cs typeface="Arial" panose="020B0604020202020204" pitchFamily="34" charset="0"/>
            </a:endParaRPr>
          </a:p>
          <a:p>
            <a:endParaRPr lang="en-GB" sz="1000" b="1" dirty="0">
              <a:solidFill>
                <a:schemeClr val="tx1"/>
              </a:solidFill>
              <a:ea typeface="Times New Roman" panose="02020603050405020304" pitchFamily="18" charset="0"/>
              <a:cs typeface="Arial" panose="020B0604020202020204" pitchFamily="34" charset="0"/>
            </a:endParaRPr>
          </a:p>
          <a:p>
            <a:pPr algn="ctr"/>
            <a:r>
              <a:rPr lang="en-GB" sz="1000" b="1" dirty="0">
                <a:solidFill>
                  <a:schemeClr val="tx1"/>
                </a:solidFill>
                <a:ea typeface="Times New Roman" panose="02020603050405020304" pitchFamily="18" charset="0"/>
                <a:cs typeface="Arial" panose="020B0604020202020204" pitchFamily="34" charset="0"/>
              </a:rPr>
              <a:t>May I ask people to not walk on them but to keep to the pavement.</a:t>
            </a:r>
          </a:p>
          <a:p>
            <a:endParaRPr lang="en-GB" sz="1000" dirty="0">
              <a:solidFill>
                <a:schemeClr val="tx1"/>
              </a:solidFill>
              <a:effectLst/>
              <a:ea typeface="Times New Roman" panose="02020603050405020304" pitchFamily="18" charset="0"/>
              <a:cs typeface="Arial" panose="020B0604020202020204" pitchFamily="34" charset="0"/>
            </a:endParaRPr>
          </a:p>
          <a:p>
            <a:endParaRPr lang="en-GB" sz="1100" dirty="0">
              <a:solidFill>
                <a:srgbClr val="1E1E1E"/>
              </a:solidFill>
              <a:effectLst/>
              <a:ea typeface="Times New Roman" panose="02020603050405020304" pitchFamily="18" charset="0"/>
              <a:cs typeface="Calibri" panose="020F0502020204030204" pitchFamily="34" charset="0"/>
            </a:endParaRPr>
          </a:p>
          <a:p>
            <a:endParaRPr lang="en-GB" sz="1100" dirty="0">
              <a:solidFill>
                <a:srgbClr val="1E1E1E"/>
              </a:solidFill>
              <a:ea typeface="Calibri" panose="020F0502020204030204" pitchFamily="34" charset="0"/>
              <a:cs typeface="Calibri" panose="020F0502020204030204" pitchFamily="34" charset="0"/>
            </a:endParaRPr>
          </a:p>
          <a:p>
            <a:endParaRPr lang="en-GB" sz="1100" dirty="0">
              <a:effectLst/>
              <a:ea typeface="Calibri" panose="020F0502020204030204" pitchFamily="34" charset="0"/>
            </a:endParaRPr>
          </a:p>
          <a:p>
            <a:pPr marL="171450" indent="-171450">
              <a:buFont typeface="Arial" panose="020B0604020202020204" pitchFamily="34" charset="0"/>
              <a:buChar char="•"/>
            </a:pPr>
            <a:endParaRPr lang="en-GB" sz="1100" dirty="0"/>
          </a:p>
        </p:txBody>
      </p:sp>
      <p:pic>
        <p:nvPicPr>
          <p:cNvPr id="3" name="Picture 2">
            <a:extLst>
              <a:ext uri="{FF2B5EF4-FFF2-40B4-BE49-F238E27FC236}">
                <a16:creationId xmlns:a16="http://schemas.microsoft.com/office/drawing/2014/main" id="{5C987927-F41C-4F61-6239-44BAD2B20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72" y="5111798"/>
            <a:ext cx="5760640" cy="88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B1524A8-F56A-0CC0-3DB2-0E0A6DB845B9}"/>
              </a:ext>
            </a:extLst>
          </p:cNvPr>
          <p:cNvSpPr/>
          <p:nvPr/>
        </p:nvSpPr>
        <p:spPr>
          <a:xfrm>
            <a:off x="116277" y="1780149"/>
            <a:ext cx="2245471" cy="2048792"/>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sp>
        <p:nvSpPr>
          <p:cNvPr id="5" name="Rectangle 4">
            <a:extLst>
              <a:ext uri="{FF2B5EF4-FFF2-40B4-BE49-F238E27FC236}">
                <a16:creationId xmlns:a16="http://schemas.microsoft.com/office/drawing/2014/main" id="{E0E7BA29-71D5-5FAD-0BE8-CDEC090706DF}"/>
              </a:ext>
            </a:extLst>
          </p:cNvPr>
          <p:cNvSpPr/>
          <p:nvPr/>
        </p:nvSpPr>
        <p:spPr>
          <a:xfrm>
            <a:off x="2384884" y="1813297"/>
            <a:ext cx="2160240" cy="2048791"/>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blipFill dpi="0" rotWithShape="1">
                <a:blip r:embed="rId11">
                  <a:extLst>
                    <a:ext uri="{28A0092B-C50C-407E-A947-70E740481C1C}">
                      <a14:useLocalDpi xmlns:a14="http://schemas.microsoft.com/office/drawing/2010/main" val="0"/>
                    </a:ext>
                  </a:extLst>
                </a:blip>
                <a:srcRect/>
                <a:stretch>
                  <a:fillRect/>
                </a:stretch>
              </a:blipFill>
            </a:endParaRPr>
          </a:p>
        </p:txBody>
      </p:sp>
      <p:sp>
        <p:nvSpPr>
          <p:cNvPr id="10" name="Rectangle 9">
            <a:extLst>
              <a:ext uri="{FF2B5EF4-FFF2-40B4-BE49-F238E27FC236}">
                <a16:creationId xmlns:a16="http://schemas.microsoft.com/office/drawing/2014/main" id="{A2C04F95-7448-560D-90C4-E1779BD5F210}"/>
              </a:ext>
            </a:extLst>
          </p:cNvPr>
          <p:cNvSpPr/>
          <p:nvPr/>
        </p:nvSpPr>
        <p:spPr>
          <a:xfrm>
            <a:off x="4574815" y="1801999"/>
            <a:ext cx="2011723" cy="2048791"/>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tx1"/>
              </a:solidFill>
            </a:endParaRPr>
          </a:p>
        </p:txBody>
      </p:sp>
      <p:sp>
        <p:nvSpPr>
          <p:cNvPr id="15" name="Rectangle 5">
            <a:extLst>
              <a:ext uri="{FF2B5EF4-FFF2-40B4-BE49-F238E27FC236}">
                <a16:creationId xmlns:a16="http://schemas.microsoft.com/office/drawing/2014/main" id="{20EB7C89-1ADE-D6C4-7C9C-F67761B90F6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1" descr="Pink text on a black background&#10;&#10;Description automatically generated">
            <a:extLst>
              <a:ext uri="{FF2B5EF4-FFF2-40B4-BE49-F238E27FC236}">
                <a16:creationId xmlns:a16="http://schemas.microsoft.com/office/drawing/2014/main" id="{2C0D15BB-5BCE-6292-159F-A66DDAEA9A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82" y="4087744"/>
            <a:ext cx="2480846" cy="973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a:extLst>
              <a:ext uri="{FF2B5EF4-FFF2-40B4-BE49-F238E27FC236}">
                <a16:creationId xmlns:a16="http://schemas.microsoft.com/office/drawing/2014/main" id="{CEF02A3B-4756-5BD9-92FE-32D7EC5E45C4}"/>
              </a:ext>
            </a:extLst>
          </p:cNvPr>
          <p:cNvSpPr>
            <a:spLocks noChangeArrowheads="1"/>
          </p:cNvSpPr>
          <p:nvPr/>
        </p:nvSpPr>
        <p:spPr bwMode="auto">
          <a:xfrm rot="10800000" flipV="1">
            <a:off x="2780927" y="4087744"/>
            <a:ext cx="380560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ea typeface="Calibri" panose="020F0502020204030204" pitchFamily="34" charset="0"/>
                <a:cs typeface="Times New Roman" panose="02020603050405020304" pitchFamily="18" charset="0"/>
              </a:rPr>
              <a:t>F</a:t>
            </a:r>
            <a:r>
              <a:rPr kumimoji="0" lang="en-GB" altLang="en-US"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undraising for Breast Cancer, on Saturday the </a:t>
            </a:r>
            <a:r>
              <a:rPr kumimoji="0" lang="en-GB" altLang="en-US" sz="1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19</a:t>
            </a:r>
            <a:r>
              <a:rPr kumimoji="0" lang="en-GB" altLang="en-US" sz="1000" b="1"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th</a:t>
            </a:r>
            <a:r>
              <a:rPr kumimoji="0" lang="en-GB" altLang="en-US" sz="1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of August</a:t>
            </a:r>
            <a:r>
              <a:rPr kumimoji="0" lang="en-GB" altLang="en-US"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from 3pm to 5pm</a:t>
            </a:r>
            <a:r>
              <a:rPr kumimoji="0" lang="en-GB" altLang="en-US"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the Holly Lodge Community Centre. Come along and enjoy cakes, biscuits, tea, and coffee and win some amazing prizes in our raffle. Free entry. Donations for this worthy cause will be much appreciated.</a:t>
            </a:r>
            <a:endParaRPr kumimoji="0" lang="en-GB"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1693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70665</TotalTime>
  <Words>692</Words>
  <Application>Microsoft Office PowerPoint</Application>
  <PresentationFormat>A4 Paper (210x297 mm)</PresentationFormat>
  <Paragraphs>65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dc:creator>
  <cp:lastModifiedBy>Manager HLE</cp:lastModifiedBy>
  <cp:revision>952</cp:revision>
  <cp:lastPrinted>2023-08-02T12:33:51Z</cp:lastPrinted>
  <dcterms:created xsi:type="dcterms:W3CDTF">2014-11-19T13:45:09Z</dcterms:created>
  <dcterms:modified xsi:type="dcterms:W3CDTF">2023-08-02T12:37:56Z</dcterms:modified>
</cp:coreProperties>
</file>