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4" r:id="rId3"/>
  </p:sldIdLst>
  <p:sldSz cx="6858000" cy="9906000" type="A4"/>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Narraway" initials="M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D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p:cViewPr>
        <p:scale>
          <a:sx n="100" d="100"/>
          <a:sy n="100" d="100"/>
        </p:scale>
        <p:origin x="1608" y="-346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333"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6"/>
            <a:ext cx="2256235" cy="1678517"/>
          </a:xfrm>
        </p:spPr>
        <p:txBody>
          <a:bodyPr anchor="b"/>
          <a:lstStyle>
            <a:lvl1pPr algn="l">
              <a:defRPr sz="2167" b="1"/>
            </a:lvl1pPr>
          </a:lstStyle>
          <a:p>
            <a:r>
              <a:rPr lang="en-US"/>
              <a:t>Click to edit Master title style</a:t>
            </a:r>
            <a:endParaRPr lang="en-GB"/>
          </a:p>
        </p:txBody>
      </p:sp>
      <p:sp>
        <p:nvSpPr>
          <p:cNvPr id="3" name="Content Placeholder 2"/>
          <p:cNvSpPr>
            <a:spLocks noGrp="1"/>
          </p:cNvSpPr>
          <p:nvPr>
            <p:ph idx="1"/>
          </p:nvPr>
        </p:nvSpPr>
        <p:spPr>
          <a:xfrm>
            <a:off x="2681289" y="394409"/>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2"/>
            <a:ext cx="4114800" cy="818622"/>
          </a:xfrm>
        </p:spPr>
        <p:txBody>
          <a:bodyPr anchor="b"/>
          <a:lstStyle>
            <a:lvl1pPr algn="l">
              <a:defRPr sz="2167"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GB" dirty="0"/>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21/09/2023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7A7C266F-A379-4406-A4EE-A4A3249FC09C}" type="datetimeFigureOut">
              <a:rPr lang="en-GB" smtClean="0"/>
              <a:t>21/09/2023</a:t>
            </a:fld>
            <a:endParaRPr lang="en-GB" dirty="0"/>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222BA432-3C46-4442-A688-1FC6B67F0F6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mailto:manager@hle.org.uk" TargetMode="External"/><Relationship Id="rId7" Type="http://schemas.openxmlformats.org/officeDocument/2006/relationships/image" Target="../media/image3.jpeg"/><Relationship Id="rId2" Type="http://schemas.openxmlformats.org/officeDocument/2006/relationships/hyperlink" Target="mailto:suggestionbox@hle.org.uk" TargetMode="Externa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hyperlink" Target="mailto:secretary@hle.org.uk" TargetMode="External"/><Relationship Id="rId4" Type="http://schemas.openxmlformats.org/officeDocument/2006/relationships/hyperlink" Target="mailto:foreman@hle.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2160" y="992546"/>
            <a:ext cx="6858000" cy="448313"/>
          </a:xfrm>
          <a:prstGeom prst="rect">
            <a:avLst/>
          </a:prstGeom>
        </p:spPr>
        <p:txBody>
          <a:bodyPr vert="horz" lIns="99060" tIns="49530" rIns="99060" bIns="49530" rtlCol="0" anchor="ctr">
            <a:noAutofit/>
          </a:bodyPr>
          <a:lstStyle/>
          <a:p>
            <a:pPr algn="ctr" defTabSz="990570">
              <a:spcBef>
                <a:spcPct val="0"/>
              </a:spcBef>
              <a:defRPr/>
            </a:pPr>
            <a:endParaRPr lang="en-GB" sz="1950" b="1" dirty="0">
              <a:latin typeface="+mj-lt"/>
              <a:ea typeface="+mj-ea"/>
              <a:cs typeface="+mj-cs"/>
            </a:endParaRPr>
          </a:p>
          <a:p>
            <a:pPr algn="ctr" defTabSz="990570">
              <a:spcBef>
                <a:spcPct val="0"/>
              </a:spcBef>
              <a:defRPr/>
            </a:pPr>
            <a:r>
              <a:rPr lang="en-GB" sz="1950" b="1" dirty="0">
                <a:latin typeface="+mj-lt"/>
                <a:ea typeface="+mj-ea"/>
                <a:cs typeface="+mj-cs"/>
              </a:rPr>
              <a:t>NEWSLETTER SEPTEMBER 2023</a:t>
            </a:r>
          </a:p>
          <a:p>
            <a:pPr algn="ctr" defTabSz="990570">
              <a:spcBef>
                <a:spcPct val="0"/>
              </a:spcBef>
              <a:defRPr/>
            </a:pPr>
            <a:endParaRPr lang="en-GB" sz="1950" b="1" dirty="0">
              <a:latin typeface="+mj-lt"/>
              <a:ea typeface="+mj-ea"/>
              <a:cs typeface="+mj-cs"/>
            </a:endParaRPr>
          </a:p>
        </p:txBody>
      </p:sp>
      <p:sp>
        <p:nvSpPr>
          <p:cNvPr id="9" name="AutoShape 2" descr="https://email.1and1.co.uk/ajax/mail?action=attachment&amp;session=8af6dc2db9664100af98e8e043270cae&amp;folder=default0%2FINBOX&amp;id=1439796330288989364&amp;attachment=2&amp;save=0&amp;filter=1"/>
          <p:cNvSpPr>
            <a:spLocks noChangeAspect="1" noChangeArrowheads="1"/>
          </p:cNvSpPr>
          <p:nvPr/>
        </p:nvSpPr>
        <p:spPr bwMode="auto">
          <a:xfrm>
            <a:off x="-117210" y="-156501"/>
            <a:ext cx="330200" cy="3302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9060" tIns="49530" rIns="99060" bIns="49530" numCol="1" anchor="t" anchorCtr="0" compatLnSpc="1">
            <a:prstTxWarp prst="textNoShape">
              <a:avLst/>
            </a:prstTxWarp>
          </a:bodyPr>
          <a:lstStyle/>
          <a:p>
            <a:endParaRPr lang="en-GB" sz="1950"/>
          </a:p>
        </p:txBody>
      </p:sp>
      <p:pic>
        <p:nvPicPr>
          <p:cNvPr id="11" name="Picture 10" descr="Text&#10;&#10;Description automatically generated with low confidence">
            <a:extLst>
              <a:ext uri="{FF2B5EF4-FFF2-40B4-BE49-F238E27FC236}">
                <a16:creationId xmlns:a16="http://schemas.microsoft.com/office/drawing/2014/main" id="{E137BF5C-A667-4E51-BF10-7446D965C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156501"/>
            <a:ext cx="5981700" cy="1152525"/>
          </a:xfrm>
          <a:prstGeom prst="rect">
            <a:avLst/>
          </a:prstGeom>
        </p:spPr>
      </p:pic>
      <p:sp>
        <p:nvSpPr>
          <p:cNvPr id="8" name="TextBox 7">
            <a:extLst>
              <a:ext uri="{FF2B5EF4-FFF2-40B4-BE49-F238E27FC236}">
                <a16:creationId xmlns:a16="http://schemas.microsoft.com/office/drawing/2014/main" id="{62648FE8-95BF-4133-A584-BACE650817FB}"/>
              </a:ext>
            </a:extLst>
          </p:cNvPr>
          <p:cNvSpPr txBox="1"/>
          <p:nvPr/>
        </p:nvSpPr>
        <p:spPr>
          <a:xfrm>
            <a:off x="510050" y="1440858"/>
            <a:ext cx="6140505" cy="1969770"/>
          </a:xfrm>
          <a:prstGeom prst="rect">
            <a:avLst/>
          </a:prstGeom>
          <a:noFill/>
          <a:ln>
            <a:solidFill>
              <a:schemeClr val="bg1"/>
            </a:solidFill>
          </a:ln>
        </p:spPr>
        <p:txBody>
          <a:bodyPr wrap="square">
            <a:spAutoFit/>
          </a:bodyPr>
          <a:lstStyle/>
          <a:p>
            <a:pPr algn="ctr"/>
            <a:r>
              <a:rPr lang="en-GB" sz="1400" b="1" dirty="0">
                <a:effectLst/>
                <a:ea typeface="Calibri" panose="020F0502020204030204" pitchFamily="34" charset="0"/>
              </a:rPr>
              <a:t>HLE EV CHA</a:t>
            </a:r>
            <a:r>
              <a:rPr lang="en-GB" sz="1400" b="1" dirty="0">
                <a:ea typeface="Calibri" panose="020F0502020204030204" pitchFamily="34" charset="0"/>
              </a:rPr>
              <a:t>RGERS PRICE CHANGE</a:t>
            </a:r>
          </a:p>
          <a:p>
            <a:pPr algn="ctr"/>
            <a:endParaRPr lang="en-GB" sz="1200" b="1" dirty="0">
              <a:effectLst/>
              <a:ea typeface="Calibri" panose="020F0502020204030204" pitchFamily="34" charset="0"/>
            </a:endParaRPr>
          </a:p>
          <a:p>
            <a:r>
              <a:rPr lang="en-GB" sz="1200" dirty="0">
                <a:effectLst/>
                <a:ea typeface="Calibri" panose="020F0502020204030204" pitchFamily="34" charset="0"/>
              </a:rPr>
              <a:t>From the 1</a:t>
            </a:r>
            <a:r>
              <a:rPr lang="en-GB" sz="1200" baseline="30000" dirty="0">
                <a:effectLst/>
                <a:ea typeface="Calibri" panose="020F0502020204030204" pitchFamily="34" charset="0"/>
              </a:rPr>
              <a:t>st</a:t>
            </a:r>
            <a:r>
              <a:rPr lang="en-GB" sz="1200" dirty="0">
                <a:effectLst/>
                <a:ea typeface="Calibri" panose="020F0502020204030204" pitchFamily="34" charset="0"/>
              </a:rPr>
              <a:t> of October the price of the electricity supplied from the 3 chargers on Makepeace Avenue will change from current 29p/kWh to 54p/kWh to reflect the increase in electricity following the expiry of our original contract.  The price is competitive with other suppliers. Elsewhere Genie Point, who manager our system charge 75p – 79p depending on the time of day.  </a:t>
            </a:r>
            <a:r>
              <a:rPr lang="en-GB" sz="1200" dirty="0">
                <a:ea typeface="Calibri" panose="020F0502020204030204" pitchFamily="34" charset="0"/>
              </a:rPr>
              <a:t>BP Pulse is similar.</a:t>
            </a:r>
          </a:p>
          <a:p>
            <a:endParaRPr lang="en-GB" sz="1200" dirty="0">
              <a:effectLst/>
              <a:ea typeface="Calibri" panose="020F0502020204030204" pitchFamily="34" charset="0"/>
            </a:endParaRPr>
          </a:p>
          <a:p>
            <a:pPr algn="ctr"/>
            <a:r>
              <a:rPr lang="en-GB" sz="1200" dirty="0">
                <a:ea typeface="Calibri" panose="020F0502020204030204" pitchFamily="34" charset="0"/>
              </a:rPr>
              <a:t>Other charges, the £1 connection &amp; £10 overstay (&gt;14hrs connection) charge, remains unchanged.</a:t>
            </a:r>
            <a:endParaRPr lang="en-GB" sz="1200" dirty="0">
              <a:effectLst/>
              <a:ea typeface="Calibri" panose="020F0502020204030204" pitchFamily="34" charset="0"/>
            </a:endParaRPr>
          </a:p>
        </p:txBody>
      </p:sp>
      <p:sp>
        <p:nvSpPr>
          <p:cNvPr id="2" name="Rectangle 1">
            <a:extLst>
              <a:ext uri="{FF2B5EF4-FFF2-40B4-BE49-F238E27FC236}">
                <a16:creationId xmlns:a16="http://schemas.microsoft.com/office/drawing/2014/main" id="{2406532A-7B1F-4290-A1E7-EA53D023E123}"/>
              </a:ext>
            </a:extLst>
          </p:cNvPr>
          <p:cNvSpPr/>
          <p:nvPr/>
        </p:nvSpPr>
        <p:spPr>
          <a:xfrm>
            <a:off x="375407" y="3471123"/>
            <a:ext cx="6203248" cy="11508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chemeClr val="tx1"/>
                </a:solidFill>
                <a:latin typeface="+mj-lt"/>
                <a:ea typeface="Calibri" panose="020F0502020204030204" pitchFamily="34" charset="0"/>
                <a:cs typeface="Arial" panose="020B0604020202020204" pitchFamily="34" charset="0"/>
              </a:rPr>
              <a:t>ROADWORKS ON HILLWAY</a:t>
            </a:r>
          </a:p>
          <a:p>
            <a:pPr algn="ctr"/>
            <a:r>
              <a:rPr lang="en-GB" sz="1400" b="1" dirty="0">
                <a:solidFill>
                  <a:schemeClr val="tx1"/>
                </a:solidFill>
                <a:latin typeface="+mj-lt"/>
                <a:ea typeface="Calibri" panose="020F0502020204030204" pitchFamily="34" charset="0"/>
                <a:cs typeface="Arial" panose="020B0604020202020204" pitchFamily="34" charset="0"/>
              </a:rPr>
              <a:t>THAMES WATER</a:t>
            </a:r>
          </a:p>
          <a:p>
            <a:pPr algn="ctr"/>
            <a:endParaRPr lang="en-GB" sz="800" b="1" dirty="0">
              <a:solidFill>
                <a:schemeClr val="tx1"/>
              </a:solidFill>
              <a:latin typeface="+mj-lt"/>
              <a:ea typeface="Calibri" panose="020F0502020204030204" pitchFamily="34" charset="0"/>
              <a:cs typeface="Arial" panose="020B0604020202020204" pitchFamily="34" charset="0"/>
            </a:endParaRPr>
          </a:p>
          <a:p>
            <a:r>
              <a:rPr lang="en-GB" sz="1200" dirty="0">
                <a:solidFill>
                  <a:schemeClr val="tx1"/>
                </a:solidFill>
              </a:rPr>
              <a:t>Thankfully, Thames Water have finished their work. I wanted to thank you all for your patience during the works and the closure of Hillway. Our team will be making good the grass verges in that area.</a:t>
            </a:r>
          </a:p>
          <a:p>
            <a:endParaRPr lang="en-GB" sz="1000" dirty="0">
              <a:solidFill>
                <a:srgbClr val="505050"/>
              </a:solidFill>
            </a:endParaRPr>
          </a:p>
          <a:p>
            <a:br>
              <a:rPr lang="en-GB" sz="1000" dirty="0">
                <a:solidFill>
                  <a:schemeClr val="tx1"/>
                </a:solidFill>
              </a:rPr>
            </a:br>
            <a:r>
              <a:rPr lang="en-GB" sz="1000" b="0" i="0" dirty="0">
                <a:solidFill>
                  <a:schemeClr val="tx1"/>
                </a:solidFill>
                <a:effectLst/>
              </a:rPr>
              <a:t> </a:t>
            </a:r>
            <a:endParaRPr lang="en-GB" sz="800" b="0" i="0" dirty="0">
              <a:solidFill>
                <a:schemeClr val="tx1"/>
              </a:solidFill>
              <a:effectLst/>
            </a:endParaRPr>
          </a:p>
          <a:p>
            <a:endParaRPr lang="en-GB" sz="900" dirty="0">
              <a:solidFill>
                <a:schemeClr val="tx1"/>
              </a:solidFill>
              <a:ea typeface="Calibri" panose="020F0502020204030204" pitchFamily="34" charset="0"/>
              <a:cs typeface="Arial" panose="020B0604020202020204" pitchFamily="34" charset="0"/>
            </a:endParaRPr>
          </a:p>
          <a:p>
            <a:endParaRPr lang="en-GB" sz="900" dirty="0">
              <a:solidFill>
                <a:schemeClr val="tx1"/>
              </a:solidFill>
              <a:ea typeface="Calibri" panose="020F0502020204030204" pitchFamily="34" charset="0"/>
              <a:cs typeface="Arial" panose="020B0604020202020204" pitchFamily="34" charset="0"/>
            </a:endParaRPr>
          </a:p>
          <a:p>
            <a:endParaRPr lang="en-GB" sz="900" dirty="0">
              <a:solidFill>
                <a:schemeClr val="tx1"/>
              </a:solidFill>
              <a:effectLst/>
              <a:ea typeface="Calibri" panose="020F0502020204030204" pitchFamily="34" charset="0"/>
              <a:cs typeface="Arial" panose="020B0604020202020204" pitchFamily="34" charset="0"/>
            </a:endParaRPr>
          </a:p>
          <a:p>
            <a:endParaRPr lang="en-GB" sz="900" dirty="0">
              <a:solidFill>
                <a:schemeClr val="tx1"/>
              </a:solidFill>
              <a:effectLst/>
              <a:latin typeface="Calibri" panose="020F0502020204030204" pitchFamily="34" charset="0"/>
              <a:ea typeface="Calibri" panose="020F0502020204030204" pitchFamily="34" charset="0"/>
            </a:endParaRPr>
          </a:p>
          <a:p>
            <a:endParaRPr lang="en-GB" sz="1800" dirty="0">
              <a:solidFill>
                <a:schemeClr val="tx1"/>
              </a:solidFill>
              <a:effectLst/>
              <a:latin typeface="Calibri" panose="020F050202020403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A891C669-F2F7-4FA9-AE83-14DB782A5973}"/>
              </a:ext>
            </a:extLst>
          </p:cNvPr>
          <p:cNvSpPr/>
          <p:nvPr/>
        </p:nvSpPr>
        <p:spPr>
          <a:xfrm>
            <a:off x="3573016" y="6021606"/>
            <a:ext cx="2736304" cy="1141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bg1"/>
                </a:solidFill>
              </a:ln>
              <a:solidFill>
                <a:schemeClr val="bg1"/>
              </a:solidFill>
            </a:endParaRPr>
          </a:p>
        </p:txBody>
      </p:sp>
      <p:sp>
        <p:nvSpPr>
          <p:cNvPr id="6" name="Rectangle 5">
            <a:extLst>
              <a:ext uri="{FF2B5EF4-FFF2-40B4-BE49-F238E27FC236}">
                <a16:creationId xmlns:a16="http://schemas.microsoft.com/office/drawing/2014/main" id="{752F9CAE-E19C-4132-9421-F90A00D30D83}"/>
              </a:ext>
            </a:extLst>
          </p:cNvPr>
          <p:cNvSpPr/>
          <p:nvPr/>
        </p:nvSpPr>
        <p:spPr>
          <a:xfrm>
            <a:off x="375407" y="4682472"/>
            <a:ext cx="6140506" cy="9778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prstClr val="black"/>
                </a:solidFill>
                <a:cs typeface="Arial" panose="020B0604020202020204" pitchFamily="34" charset="0"/>
              </a:rPr>
              <a:t>AVENUE GATES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b="1" dirty="0">
              <a:solidFill>
                <a:prstClr val="black"/>
              </a:solidFill>
              <a:cs typeface="Arial" panose="020B0604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effectLst/>
                <a:latin typeface="Calibri" panose="020F0502020204030204" pitchFamily="34" charset="0"/>
                <a:ea typeface="Calibri" panose="020F0502020204030204" pitchFamily="34" charset="0"/>
                <a:cs typeface="Arial" panose="020B0604020202020204" pitchFamily="34" charset="0"/>
              </a:rPr>
              <a:t>The gates at the end of the Avenues which are normally closed are bein</a:t>
            </a:r>
            <a:r>
              <a:rPr lang="en-GB" sz="1200" dirty="0">
                <a:solidFill>
                  <a:prstClr val="black"/>
                </a:solidFill>
                <a:latin typeface="Calibri" panose="020F0502020204030204" pitchFamily="34" charset="0"/>
                <a:ea typeface="Calibri" panose="020F0502020204030204" pitchFamily="34" charset="0"/>
                <a:cs typeface="Arial" panose="020B0604020202020204" pitchFamily="34" charset="0"/>
              </a:rPr>
              <a:t>g opened and left open, It is not clear who is doing this but it you find a gate open, please notify the Estate Manger</a:t>
            </a:r>
            <a:endParaRPr kumimoji="0" lang="en-GB" sz="800" b="1"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7" name="Rectangle 6">
            <a:extLst>
              <a:ext uri="{FF2B5EF4-FFF2-40B4-BE49-F238E27FC236}">
                <a16:creationId xmlns:a16="http://schemas.microsoft.com/office/drawing/2014/main" id="{F8C42543-BFE0-105A-B1F0-B3FEF87A74FA}"/>
              </a:ext>
            </a:extLst>
          </p:cNvPr>
          <p:cNvSpPr/>
          <p:nvPr/>
        </p:nvSpPr>
        <p:spPr>
          <a:xfrm>
            <a:off x="375407" y="5660296"/>
            <a:ext cx="6203248" cy="99194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400" b="1" dirty="0">
                <a:solidFill>
                  <a:schemeClr val="tx1"/>
                </a:solidFill>
              </a:rPr>
              <a:t>URBAN HILL CLIMB</a:t>
            </a:r>
            <a:endParaRPr lang="en-GB" sz="1200" b="1" dirty="0">
              <a:solidFill>
                <a:schemeClr val="tx1"/>
              </a:solidFill>
            </a:endParaRPr>
          </a:p>
          <a:p>
            <a:endParaRPr lang="en-GB" sz="900" dirty="0">
              <a:solidFill>
                <a:schemeClr val="tx1"/>
              </a:solidFill>
            </a:endParaRPr>
          </a:p>
          <a:p>
            <a:r>
              <a:rPr lang="en-GB" sz="1200" dirty="0">
                <a:solidFill>
                  <a:srgbClr val="000000"/>
                </a:solidFill>
                <a:effectLst/>
                <a:latin typeface="Calibri" panose="020F0502020204030204" pitchFamily="34" charset="0"/>
                <a:ea typeface="Calibri" panose="020F0502020204030204" pitchFamily="34" charset="0"/>
              </a:rPr>
              <a:t>This annual cycling event will take place on Saturday 30 September. We have been working with the organisers to make sure that any disturbance to our Estate is minimised. </a:t>
            </a:r>
            <a:endParaRPr lang="en-GB" sz="1200" dirty="0">
              <a:effectLst/>
              <a:latin typeface="Calibri" panose="020F0502020204030204" pitchFamily="34" charset="0"/>
              <a:ea typeface="Calibri" panose="020F0502020204030204" pitchFamily="34" charset="0"/>
            </a:endParaRPr>
          </a:p>
          <a:p>
            <a:endParaRPr lang="en-GB" sz="1200" dirty="0">
              <a:solidFill>
                <a:schemeClr val="tx1"/>
              </a:solidFill>
            </a:endParaRPr>
          </a:p>
          <a:p>
            <a:endParaRPr lang="en-GB" sz="1200" b="1" dirty="0">
              <a:solidFill>
                <a:schemeClr val="tx1"/>
              </a:solidFill>
            </a:endParaRPr>
          </a:p>
          <a:p>
            <a:endParaRPr lang="en-GB" sz="1000" dirty="0">
              <a:solidFill>
                <a:schemeClr val="tx1"/>
              </a:solidFill>
              <a:effectLst/>
              <a:ea typeface="Calibri" panose="020F0502020204030204" pitchFamily="34" charset="0"/>
            </a:endParaRPr>
          </a:p>
          <a:p>
            <a:pPr algn="ctr"/>
            <a:endParaRPr lang="en-GB" sz="1000" dirty="0">
              <a:solidFill>
                <a:schemeClr val="tx1"/>
              </a:solidFill>
            </a:endParaRPr>
          </a:p>
        </p:txBody>
      </p:sp>
      <p:sp>
        <p:nvSpPr>
          <p:cNvPr id="4" name="Rectangle 3">
            <a:extLst>
              <a:ext uri="{FF2B5EF4-FFF2-40B4-BE49-F238E27FC236}">
                <a16:creationId xmlns:a16="http://schemas.microsoft.com/office/drawing/2014/main" id="{9FA052BA-C505-062A-AF42-AB787CB4D1F3}"/>
              </a:ext>
            </a:extLst>
          </p:cNvPr>
          <p:cNvSpPr/>
          <p:nvPr/>
        </p:nvSpPr>
        <p:spPr>
          <a:xfrm>
            <a:off x="438150" y="6652240"/>
            <a:ext cx="6044443" cy="290927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1400" b="1" dirty="0">
                <a:solidFill>
                  <a:schemeClr val="tx1"/>
                </a:solidFill>
              </a:rPr>
              <a:t>BATS IN THE HOLLY LODGE ESTATE AREA</a:t>
            </a:r>
          </a:p>
          <a:p>
            <a:endParaRPr lang="en-GB" sz="1100" dirty="0">
              <a:solidFill>
                <a:schemeClr val="tx1"/>
              </a:solidFill>
            </a:endParaRPr>
          </a:p>
          <a:p>
            <a:r>
              <a:rPr lang="en-GB" sz="1200" dirty="0">
                <a:solidFill>
                  <a:schemeClr val="tx1"/>
                </a:solidFill>
              </a:rPr>
              <a:t>I went on a really enjoyable Bat Walk, last week on the Heath, led by Heath Hands. </a:t>
            </a:r>
          </a:p>
          <a:p>
            <a:endParaRPr lang="en-GB" sz="1200" dirty="0">
              <a:solidFill>
                <a:schemeClr val="tx1"/>
              </a:solidFill>
            </a:endParaRPr>
          </a:p>
          <a:p>
            <a:r>
              <a:rPr lang="en-GB" sz="1200" dirty="0">
                <a:solidFill>
                  <a:schemeClr val="tx1"/>
                </a:solidFill>
              </a:rPr>
              <a:t>As some of you may know, the HLE team, including myself, recently made bat boxes to fix on the trees in the HLE Lower Gardens. The boxes were designed to offer homes to two sizes of bats and are still awaiting occupants. However last week at dusk, I was delighted to see a bat in my own Langbourne Ave garden, flirting backwards and forwards in the half light. </a:t>
            </a:r>
          </a:p>
          <a:p>
            <a:endParaRPr lang="en-GB" sz="1200" dirty="0">
              <a:solidFill>
                <a:schemeClr val="tx1"/>
              </a:solidFill>
            </a:endParaRPr>
          </a:p>
          <a:p>
            <a:r>
              <a:rPr lang="en-GB" sz="1200" dirty="0">
                <a:solidFill>
                  <a:schemeClr val="tx1"/>
                </a:solidFill>
              </a:rPr>
              <a:t>On the Bat Walk, we were told that there are amazingly 12 different species of bat living on the Heath, out of a total of 18 species that live in the UK. We used handheld ultrasonic microphones to detect the echo location of the bats, which were swooping low over our heads, catching insects close to the boating pond and under the trees just below Kiting Hill. We were very excited to successful identify three species of bats. Let’s hope that before too long some of the Heath bats find our bat boxes on the trees in the Lower Gardens. </a:t>
            </a:r>
          </a:p>
          <a:p>
            <a:pPr algn="r"/>
            <a:r>
              <a:rPr lang="en-GB" sz="1200" dirty="0">
                <a:solidFill>
                  <a:schemeClr val="tx1"/>
                </a:solidFill>
              </a:rPr>
              <a:t>Rosie Durant.</a:t>
            </a:r>
          </a:p>
        </p:txBody>
      </p:sp>
    </p:spTree>
    <p:extLst>
      <p:ext uri="{BB962C8B-B14F-4D97-AF65-F5344CB8AC3E}">
        <p14:creationId xmlns:p14="http://schemas.microsoft.com/office/powerpoint/2010/main" val="419623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80085-B37B-43D3-B311-4E393B943C09}"/>
              </a:ext>
            </a:extLst>
          </p:cNvPr>
          <p:cNvSpPr txBox="1"/>
          <p:nvPr/>
        </p:nvSpPr>
        <p:spPr>
          <a:xfrm>
            <a:off x="476672" y="7903274"/>
            <a:ext cx="5976664" cy="461665"/>
          </a:xfrm>
          <a:prstGeom prst="rect">
            <a:avLst/>
          </a:prstGeom>
          <a:noFill/>
          <a:ln>
            <a:solidFill>
              <a:schemeClr val="tx1"/>
            </a:solidFill>
          </a:ln>
        </p:spPr>
        <p:txBody>
          <a:bodyPr wrap="square" rtlCol="0">
            <a:spAutoFit/>
          </a:bodyPr>
          <a:lstStyle/>
          <a:p>
            <a:pPr algn="ctr"/>
            <a:r>
              <a:rPr lang="en-US" sz="1200" dirty="0">
                <a:effectLst/>
                <a:ea typeface="MS Mincho" panose="02020609040205080304" pitchFamily="49" charset="-128"/>
                <a:cs typeface="Times New Roman" panose="02020603050405020304" pitchFamily="18" charset="0"/>
              </a:rPr>
              <a:t>   </a:t>
            </a:r>
            <a:r>
              <a:rPr lang="en-US" sz="1200" b="1" dirty="0">
                <a:effectLst/>
                <a:ea typeface="MS Mincho" panose="02020609040205080304" pitchFamily="49" charset="-128"/>
                <a:cs typeface="Times New Roman" panose="02020603050405020304" pitchFamily="18" charset="0"/>
              </a:rPr>
              <a:t>Be sure to use the SUGGESTION BOX email for your comments:  </a:t>
            </a:r>
            <a:r>
              <a:rPr lang="en-GB" sz="1200" b="1" u="sng" dirty="0">
                <a:solidFill>
                  <a:srgbClr val="0000FF"/>
                </a:solidFill>
                <a:effectLst/>
                <a:ea typeface="MS Mincho" panose="02020609040205080304" pitchFamily="49" charset="-128"/>
                <a:cs typeface="Times New Roman" panose="02020603050405020304" pitchFamily="18" charset="0"/>
                <a:hlinkClick r:id="rId2"/>
              </a:rPr>
              <a:t>suggestionbox@hle.org.uk</a:t>
            </a:r>
            <a:endParaRPr lang="en-GB" sz="1200" dirty="0">
              <a:effectLst/>
              <a:ea typeface="MS Mincho" panose="02020609040205080304" pitchFamily="49" charset="-128"/>
              <a:cs typeface="Times New Roman" panose="02020603050405020304" pitchFamily="18" charset="0"/>
            </a:endParaRPr>
          </a:p>
        </p:txBody>
      </p:sp>
      <p:sp>
        <p:nvSpPr>
          <p:cNvPr id="9" name="TextBox 8">
            <a:extLst>
              <a:ext uri="{FF2B5EF4-FFF2-40B4-BE49-F238E27FC236}">
                <a16:creationId xmlns:a16="http://schemas.microsoft.com/office/drawing/2014/main" id="{C536A81D-7102-4C32-A880-5B6350CFE0A1}"/>
              </a:ext>
            </a:extLst>
          </p:cNvPr>
          <p:cNvSpPr txBox="1"/>
          <p:nvPr/>
        </p:nvSpPr>
        <p:spPr>
          <a:xfrm>
            <a:off x="461904" y="8431233"/>
            <a:ext cx="5847416" cy="1203406"/>
          </a:xfrm>
          <a:prstGeom prst="rect">
            <a:avLst/>
          </a:prstGeom>
          <a:noFill/>
          <a:ln>
            <a:solidFill>
              <a:schemeClr val="tx1"/>
            </a:solidFill>
          </a:ln>
        </p:spPr>
        <p:txBody>
          <a:bodyPr wrap="square" rtlCol="0">
            <a:spAutoFit/>
          </a:bodyPr>
          <a:lstStyle/>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ts val="200"/>
              </a:spcAft>
            </a:pPr>
            <a:r>
              <a:rPr lang="en-US" altLang="zh-CN" sz="1100" dirty="0"/>
              <a:t>HLE MANAGER – : Antonia Pereira</a:t>
            </a:r>
            <a:endParaRPr lang="en-GB" altLang="zh-CN" sz="1100" dirty="0"/>
          </a:p>
          <a:p>
            <a:pPr lvl="0" algn="ctr" eaLnBrk="0" fontAlgn="base" hangingPunct="0">
              <a:lnSpc>
                <a:spcPts val="800"/>
              </a:lnSpc>
              <a:spcBef>
                <a:spcPct val="0"/>
              </a:spcBef>
              <a:spcAft>
                <a:spcPct val="0"/>
              </a:spcAft>
            </a:pPr>
            <a:r>
              <a:rPr lang="en-US" altLang="zh-CN" sz="1100" dirty="0"/>
              <a:t>Office: 0203 538 4454  Mobile phone: 07731 301119  Email: </a:t>
            </a:r>
            <a:r>
              <a:rPr lang="en-US" altLang="zh-CN" sz="1100" dirty="0">
                <a:hlinkClick r:id="rId3"/>
              </a:rPr>
              <a:t>manager@hle.org.uk</a:t>
            </a:r>
            <a:r>
              <a:rPr lang="en-US" altLang="zh-CN" sz="1100" dirty="0"/>
              <a:t> </a:t>
            </a:r>
          </a:p>
          <a:p>
            <a:pPr lvl="0" algn="ctr" eaLnBrk="0" fontAlgn="base" hangingPunct="0">
              <a:lnSpc>
                <a:spcPts val="800"/>
              </a:lnSpc>
              <a:spcBef>
                <a:spcPct val="0"/>
              </a:spcBef>
              <a:spcAft>
                <a:spcPct val="0"/>
              </a:spcAft>
            </a:pPr>
            <a:endParaRPr lang="en-US" altLang="zh-CN" sz="900" dirty="0"/>
          </a:p>
          <a:p>
            <a:pPr lvl="0" algn="ctr" eaLnBrk="0" fontAlgn="base" hangingPunct="0">
              <a:lnSpc>
                <a:spcPts val="800"/>
              </a:lnSpc>
              <a:spcBef>
                <a:spcPct val="0"/>
              </a:spcBef>
              <a:spcAft>
                <a:spcPts val="200"/>
              </a:spcAft>
            </a:pPr>
            <a:r>
              <a:rPr lang="en-US" altLang="zh-CN" sz="1100" dirty="0"/>
              <a:t>HLE FOREMAN – Gerry Hartigan:</a:t>
            </a:r>
            <a:endParaRPr lang="en-GB" altLang="zh-CN" sz="1100" dirty="0"/>
          </a:p>
          <a:p>
            <a:pPr lvl="0" algn="ctr" eaLnBrk="0" fontAlgn="base" hangingPunct="0">
              <a:lnSpc>
                <a:spcPts val="800"/>
              </a:lnSpc>
              <a:spcBef>
                <a:spcPct val="0"/>
              </a:spcBef>
              <a:spcAft>
                <a:spcPct val="0"/>
              </a:spcAft>
            </a:pPr>
            <a:r>
              <a:rPr lang="en-US" altLang="zh-CN" sz="1100" dirty="0"/>
              <a:t>Mobile phone: 07447 869570	Email: </a:t>
            </a:r>
            <a:r>
              <a:rPr lang="en-US" altLang="zh-CN" sz="1100" dirty="0">
                <a:hlinkClick r:id="rId4"/>
              </a:rPr>
              <a:t>foreman@hle.org.uk</a:t>
            </a:r>
            <a:r>
              <a:rPr lang="en-US" altLang="zh-CN" sz="1100" dirty="0"/>
              <a:t> </a:t>
            </a:r>
            <a:endParaRPr lang="en-GB" altLang="zh-CN" sz="1100" dirty="0"/>
          </a:p>
          <a:p>
            <a:pPr lvl="0" algn="ctr" eaLnBrk="0" fontAlgn="base" hangingPunct="0">
              <a:lnSpc>
                <a:spcPts val="800"/>
              </a:lnSpc>
              <a:spcBef>
                <a:spcPct val="0"/>
              </a:spcBef>
              <a:spcAft>
                <a:spcPct val="0"/>
              </a:spcAft>
            </a:pPr>
            <a:endParaRPr lang="en-US" altLang="zh-CN" sz="1100" dirty="0"/>
          </a:p>
          <a:p>
            <a:pPr lvl="0" algn="ctr" eaLnBrk="0" fontAlgn="base" hangingPunct="0">
              <a:lnSpc>
                <a:spcPts val="800"/>
              </a:lnSpc>
              <a:spcBef>
                <a:spcPct val="0"/>
              </a:spcBef>
              <a:spcAft>
                <a:spcPts val="200"/>
              </a:spcAft>
            </a:pPr>
            <a:r>
              <a:rPr lang="en-US" altLang="zh-CN" sz="1100" dirty="0"/>
              <a:t>HLE COMMITTEE SECRETARY </a:t>
            </a:r>
            <a:endParaRPr lang="en-GB" altLang="zh-CN" sz="1100" dirty="0"/>
          </a:p>
          <a:p>
            <a:pPr lvl="0" algn="ctr" eaLnBrk="0" fontAlgn="base" hangingPunct="0">
              <a:lnSpc>
                <a:spcPts val="800"/>
              </a:lnSpc>
              <a:spcBef>
                <a:spcPct val="0"/>
              </a:spcBef>
              <a:spcAft>
                <a:spcPct val="0"/>
              </a:spcAft>
            </a:pPr>
            <a:r>
              <a:rPr lang="en-US" altLang="zh-CN" sz="1100" dirty="0"/>
              <a:t>Email: </a:t>
            </a:r>
            <a:r>
              <a:rPr lang="en-US" altLang="zh-CN" sz="1100" dirty="0">
                <a:hlinkClick r:id="rId5"/>
              </a:rPr>
              <a:t>secretary@hle.org.uk</a:t>
            </a:r>
            <a:endParaRPr lang="en-US" altLang="zh-CN" sz="1100" dirty="0"/>
          </a:p>
          <a:p>
            <a:pPr lvl="0" algn="ctr" eaLnBrk="0" fontAlgn="base" hangingPunct="0">
              <a:lnSpc>
                <a:spcPts val="800"/>
              </a:lnSpc>
              <a:spcBef>
                <a:spcPct val="0"/>
              </a:spcBef>
              <a:spcAft>
                <a:spcPct val="0"/>
              </a:spcAft>
            </a:pPr>
            <a:endParaRPr lang="en-US" altLang="zh-CN" sz="1000" dirty="0"/>
          </a:p>
        </p:txBody>
      </p:sp>
      <p:pic>
        <p:nvPicPr>
          <p:cNvPr id="11" name="Picture 10">
            <a:extLst>
              <a:ext uri="{FF2B5EF4-FFF2-40B4-BE49-F238E27FC236}">
                <a16:creationId xmlns:a16="http://schemas.microsoft.com/office/drawing/2014/main" id="{2B268151-4431-4DBA-8FCB-D116DDA3A00D}"/>
              </a:ext>
            </a:extLst>
          </p:cNvPr>
          <p:cNvPicPr>
            <a:picLocks noChangeAspect="1"/>
          </p:cNvPicPr>
          <p:nvPr/>
        </p:nvPicPr>
        <p:blipFill>
          <a:blip r:embed="rId6"/>
          <a:stretch>
            <a:fillRect/>
          </a:stretch>
        </p:blipFill>
        <p:spPr>
          <a:xfrm>
            <a:off x="112060" y="9580453"/>
            <a:ext cx="6424717" cy="325547"/>
          </a:xfrm>
          <a:prstGeom prst="rect">
            <a:avLst/>
          </a:prstGeom>
        </p:spPr>
      </p:pic>
      <p:sp>
        <p:nvSpPr>
          <p:cNvPr id="17" name="TextBox 16">
            <a:extLst>
              <a:ext uri="{FF2B5EF4-FFF2-40B4-BE49-F238E27FC236}">
                <a16:creationId xmlns:a16="http://schemas.microsoft.com/office/drawing/2014/main" id="{AA255CB9-9DE5-4A9E-9E20-29A6EEF364B1}"/>
              </a:ext>
            </a:extLst>
          </p:cNvPr>
          <p:cNvSpPr txBox="1"/>
          <p:nvPr/>
        </p:nvSpPr>
        <p:spPr>
          <a:xfrm>
            <a:off x="2284309" y="5984422"/>
            <a:ext cx="4093970" cy="276999"/>
          </a:xfrm>
          <a:prstGeom prst="rect">
            <a:avLst/>
          </a:prstGeom>
          <a:noFill/>
        </p:spPr>
        <p:txBody>
          <a:bodyPr wrap="square">
            <a:spAutoFit/>
          </a:bodyPr>
          <a:lstStyle/>
          <a:p>
            <a:endParaRPr lang="en-GB" sz="1200" dirty="0"/>
          </a:p>
        </p:txBody>
      </p:sp>
      <p:sp>
        <p:nvSpPr>
          <p:cNvPr id="22" name="Rectangle 4">
            <a:extLst>
              <a:ext uri="{FF2B5EF4-FFF2-40B4-BE49-F238E27FC236}">
                <a16:creationId xmlns:a16="http://schemas.microsoft.com/office/drawing/2014/main" id="{C39F5804-A7A9-E12B-21AC-881292BFC3F5}"/>
              </a:ext>
            </a:extLst>
          </p:cNvPr>
          <p:cNvSpPr>
            <a:spLocks noChangeArrowheads="1"/>
          </p:cNvSpPr>
          <p:nvPr/>
        </p:nvSpPr>
        <p:spPr bwMode="auto">
          <a:xfrm>
            <a:off x="0" y="97795"/>
            <a:ext cx="3000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7">
            <a:extLst>
              <a:ext uri="{FF2B5EF4-FFF2-40B4-BE49-F238E27FC236}">
                <a16:creationId xmlns:a16="http://schemas.microsoft.com/office/drawing/2014/main" id="{9B746E18-F089-F7B8-36A8-E34B09ACCA40}"/>
              </a:ext>
            </a:extLst>
          </p:cNvPr>
          <p:cNvSpPr>
            <a:spLocks noChangeArrowheads="1"/>
          </p:cNvSpPr>
          <p:nvPr/>
        </p:nvSpPr>
        <p:spPr bwMode="auto">
          <a:xfrm>
            <a:off x="457200" y="554994"/>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3C970B1D-78BB-2725-5B71-FCFA14936288}"/>
              </a:ext>
            </a:extLst>
          </p:cNvPr>
          <p:cNvSpPr/>
          <p:nvPr/>
        </p:nvSpPr>
        <p:spPr>
          <a:xfrm>
            <a:off x="300083" y="5800330"/>
            <a:ext cx="6297269" cy="2036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a:solidFill>
                  <a:srgbClr val="000000"/>
                </a:solidFill>
                <a:effectLst/>
                <a:latin typeface="Calibri" panose="020F0502020204030204" pitchFamily="34" charset="0"/>
                <a:ea typeface="Calibri" panose="020F0502020204030204" pitchFamily="34" charset="0"/>
              </a:rPr>
              <a:t>Films and Poetry:</a:t>
            </a:r>
            <a:endParaRPr lang="en-GB" sz="1000" dirty="0">
              <a:effectLst/>
              <a:latin typeface="Calibri" panose="020F0502020204030204" pitchFamily="34" charset="0"/>
              <a:ea typeface="Calibri" panose="020F0502020204030204" pitchFamily="34" charset="0"/>
            </a:endParaRPr>
          </a:p>
          <a:p>
            <a:r>
              <a:rPr lang="en-GB" sz="1000" b="1" dirty="0">
                <a:solidFill>
                  <a:srgbClr val="000000"/>
                </a:solidFill>
                <a:effectLst/>
                <a:latin typeface="Calibri" panose="020F0502020204030204" pitchFamily="34" charset="0"/>
                <a:ea typeface="Calibri" panose="020F0502020204030204" pitchFamily="34" charset="0"/>
              </a:rPr>
              <a:t>Monday poetry at 2 pm: </a:t>
            </a:r>
            <a:r>
              <a:rPr lang="en-GB" sz="1000" dirty="0">
                <a:solidFill>
                  <a:srgbClr val="000000"/>
                </a:solidFill>
                <a:effectLst/>
                <a:latin typeface="Calibri" panose="020F0502020204030204" pitchFamily="34" charset="0"/>
                <a:ea typeface="Calibri" panose="020F0502020204030204" pitchFamily="34" charset="0"/>
              </a:rPr>
              <a:t>Every Monday alternating with the films</a:t>
            </a:r>
            <a:endParaRPr lang="en-GB" sz="1000" dirty="0">
              <a:effectLst/>
              <a:latin typeface="Calibri" panose="020F0502020204030204" pitchFamily="34" charset="0"/>
              <a:ea typeface="Calibri" panose="020F0502020204030204" pitchFamily="34" charset="0"/>
            </a:endParaRPr>
          </a:p>
          <a:p>
            <a:r>
              <a:rPr lang="en-GB" sz="1000" dirty="0">
                <a:solidFill>
                  <a:srgbClr val="000000"/>
                </a:solidFill>
                <a:effectLst/>
                <a:latin typeface="Calibri" panose="020F0502020204030204" pitchFamily="34" charset="0"/>
                <a:ea typeface="Calibri" panose="020F0502020204030204" pitchFamily="34" charset="0"/>
              </a:rPr>
              <a:t> </a:t>
            </a:r>
            <a:endParaRPr lang="en-GB" sz="1000" dirty="0">
              <a:effectLst/>
              <a:latin typeface="Calibri" panose="020F0502020204030204" pitchFamily="34" charset="0"/>
              <a:ea typeface="Calibri" panose="020F0502020204030204" pitchFamily="34" charset="0"/>
            </a:endParaRPr>
          </a:p>
          <a:p>
            <a:r>
              <a:rPr lang="en-GB" sz="1000" b="1" dirty="0">
                <a:solidFill>
                  <a:srgbClr val="000000"/>
                </a:solidFill>
                <a:effectLst/>
                <a:latin typeface="Calibri" panose="020F0502020204030204" pitchFamily="34" charset="0"/>
                <a:ea typeface="Calibri" panose="020F0502020204030204" pitchFamily="34" charset="0"/>
              </a:rPr>
              <a:t>Events: </a:t>
            </a:r>
            <a:endParaRPr lang="en-GB" sz="1000" dirty="0">
              <a:effectLst/>
              <a:latin typeface="Calibri" panose="020F0502020204030204" pitchFamily="34" charset="0"/>
              <a:ea typeface="Calibri" panose="020F0502020204030204" pitchFamily="34" charset="0"/>
            </a:endParaRPr>
          </a:p>
          <a:p>
            <a:r>
              <a:rPr lang="en-GB" sz="1000" b="1" dirty="0">
                <a:solidFill>
                  <a:srgbClr val="000000"/>
                </a:solidFill>
                <a:effectLst/>
                <a:latin typeface="Calibri" panose="020F0502020204030204" pitchFamily="34" charset="0"/>
                <a:ea typeface="Calibri" panose="020F0502020204030204" pitchFamily="34" charset="0"/>
              </a:rPr>
              <a:t>Sun 15</a:t>
            </a:r>
            <a:r>
              <a:rPr lang="en-GB" sz="1000" b="1" baseline="30000" dirty="0">
                <a:solidFill>
                  <a:srgbClr val="000000"/>
                </a:solidFill>
                <a:effectLst/>
                <a:latin typeface="Calibri" panose="020F0502020204030204" pitchFamily="34" charset="0"/>
                <a:ea typeface="Calibri" panose="020F0502020204030204" pitchFamily="34" charset="0"/>
              </a:rPr>
              <a:t>th</a:t>
            </a:r>
            <a:r>
              <a:rPr lang="en-GB" sz="1000" b="1" dirty="0">
                <a:solidFill>
                  <a:srgbClr val="000000"/>
                </a:solidFill>
                <a:effectLst/>
                <a:latin typeface="Calibri" panose="020F0502020204030204" pitchFamily="34" charset="0"/>
                <a:ea typeface="Calibri" panose="020F0502020204030204" pitchFamily="34" charset="0"/>
              </a:rPr>
              <a:t> Oct at 3pm: </a:t>
            </a:r>
            <a:r>
              <a:rPr lang="en-GB" sz="1000" dirty="0">
                <a:solidFill>
                  <a:srgbClr val="000000"/>
                </a:solidFill>
                <a:effectLst/>
                <a:latin typeface="Calibri" panose="020F0502020204030204" pitchFamily="34" charset="0"/>
                <a:ea typeface="Calibri" panose="020F0502020204030204" pitchFamily="34" charset="0"/>
              </a:rPr>
              <a:t>Music recital. Fabio Fernandes, professional musician, playing classical guitar and lute. Tickets including programme £6.</a:t>
            </a:r>
            <a:endParaRPr lang="en-GB" sz="1000" dirty="0">
              <a:effectLst/>
              <a:latin typeface="Calibri" panose="020F0502020204030204" pitchFamily="34" charset="0"/>
              <a:ea typeface="Calibri" panose="020F0502020204030204" pitchFamily="34" charset="0"/>
            </a:endParaRPr>
          </a:p>
          <a:p>
            <a:r>
              <a:rPr lang="en-GB" sz="1000" b="1" dirty="0">
                <a:solidFill>
                  <a:srgbClr val="000000"/>
                </a:solidFill>
                <a:effectLst/>
                <a:latin typeface="Calibri" panose="020F0502020204030204" pitchFamily="34" charset="0"/>
                <a:ea typeface="Calibri" panose="020F0502020204030204" pitchFamily="34" charset="0"/>
              </a:rPr>
              <a:t>Sat 28</a:t>
            </a:r>
            <a:r>
              <a:rPr lang="en-GB" sz="1000" b="1" baseline="30000" dirty="0">
                <a:solidFill>
                  <a:srgbClr val="000000"/>
                </a:solidFill>
                <a:effectLst/>
                <a:latin typeface="Calibri" panose="020F0502020204030204" pitchFamily="34" charset="0"/>
                <a:ea typeface="Calibri" panose="020F0502020204030204" pitchFamily="34" charset="0"/>
              </a:rPr>
              <a:t>th</a:t>
            </a:r>
            <a:r>
              <a:rPr lang="en-GB" sz="1000" b="1" dirty="0">
                <a:solidFill>
                  <a:srgbClr val="000000"/>
                </a:solidFill>
                <a:effectLst/>
                <a:latin typeface="Calibri" panose="020F0502020204030204" pitchFamily="34" charset="0"/>
                <a:ea typeface="Calibri" panose="020F0502020204030204" pitchFamily="34" charset="0"/>
              </a:rPr>
              <a:t> Oct at 2-6pm: </a:t>
            </a:r>
            <a:r>
              <a:rPr lang="en-GB" sz="1000" dirty="0">
                <a:solidFill>
                  <a:srgbClr val="000000"/>
                </a:solidFill>
                <a:effectLst/>
                <a:latin typeface="Calibri" panose="020F0502020204030204" pitchFamily="34" charset="0"/>
                <a:ea typeface="Calibri" panose="020F0502020204030204" pitchFamily="34" charset="0"/>
              </a:rPr>
              <a:t>Play table tennis. Compete or just have fun. All ages and abilities welcome.</a:t>
            </a:r>
            <a:endParaRPr lang="en-GB" sz="1000" dirty="0">
              <a:effectLst/>
              <a:latin typeface="Calibri" panose="020F0502020204030204" pitchFamily="34" charset="0"/>
              <a:ea typeface="Calibri" panose="020F0502020204030204" pitchFamily="34" charset="0"/>
            </a:endParaRPr>
          </a:p>
          <a:p>
            <a:r>
              <a:rPr lang="en-GB" sz="1000" b="1" dirty="0">
                <a:solidFill>
                  <a:srgbClr val="000000"/>
                </a:solidFill>
                <a:effectLst/>
                <a:latin typeface="Calibri" panose="020F0502020204030204" pitchFamily="34" charset="0"/>
                <a:ea typeface="Calibri" panose="020F0502020204030204" pitchFamily="34" charset="0"/>
              </a:rPr>
              <a:t>Sat 18</a:t>
            </a:r>
            <a:r>
              <a:rPr lang="en-GB" sz="1000" b="1" baseline="30000" dirty="0">
                <a:solidFill>
                  <a:srgbClr val="000000"/>
                </a:solidFill>
                <a:effectLst/>
                <a:latin typeface="Calibri" panose="020F0502020204030204" pitchFamily="34" charset="0"/>
                <a:ea typeface="Calibri" panose="020F0502020204030204" pitchFamily="34" charset="0"/>
              </a:rPr>
              <a:t>th</a:t>
            </a:r>
            <a:r>
              <a:rPr lang="en-GB" sz="1000" b="1" dirty="0">
                <a:solidFill>
                  <a:srgbClr val="000000"/>
                </a:solidFill>
                <a:effectLst/>
                <a:latin typeface="Calibri" panose="020F0502020204030204" pitchFamily="34" charset="0"/>
                <a:ea typeface="Calibri" panose="020F0502020204030204" pitchFamily="34" charset="0"/>
              </a:rPr>
              <a:t> Nov at 10am-6pm: </a:t>
            </a:r>
            <a:r>
              <a:rPr lang="en-GB" sz="1000" dirty="0">
                <a:solidFill>
                  <a:srgbClr val="000000"/>
                </a:solidFill>
                <a:effectLst/>
                <a:latin typeface="Calibri" panose="020F0502020204030204" pitchFamily="34" charset="0"/>
                <a:ea typeface="Calibri" panose="020F0502020204030204" pitchFamily="34" charset="0"/>
              </a:rPr>
              <a:t>Christmas Fair, curated by jewellery/handbag designer Nadia Minkoff. Local makers/brands selling their craft.</a:t>
            </a:r>
            <a:endParaRPr lang="en-GB" sz="1000" dirty="0">
              <a:effectLst/>
              <a:latin typeface="Calibri" panose="020F0502020204030204" pitchFamily="34" charset="0"/>
              <a:ea typeface="Calibri" panose="020F0502020204030204" pitchFamily="34" charset="0"/>
            </a:endParaRPr>
          </a:p>
          <a:p>
            <a:r>
              <a:rPr lang="en-GB" sz="1000" b="1" dirty="0">
                <a:solidFill>
                  <a:srgbClr val="000000"/>
                </a:solidFill>
                <a:effectLst/>
                <a:latin typeface="Calibri" panose="020F0502020204030204" pitchFamily="34" charset="0"/>
                <a:ea typeface="Calibri" panose="020F0502020204030204" pitchFamily="34" charset="0"/>
              </a:rPr>
              <a:t>Sunday 26</a:t>
            </a:r>
            <a:r>
              <a:rPr lang="en-GB" sz="1000" b="1" baseline="30000" dirty="0">
                <a:solidFill>
                  <a:srgbClr val="000000"/>
                </a:solidFill>
                <a:effectLst/>
                <a:latin typeface="Calibri" panose="020F0502020204030204" pitchFamily="34" charset="0"/>
                <a:ea typeface="Calibri" panose="020F0502020204030204" pitchFamily="34" charset="0"/>
              </a:rPr>
              <a:t>th</a:t>
            </a:r>
            <a:r>
              <a:rPr lang="en-GB" sz="1000" b="1" dirty="0">
                <a:solidFill>
                  <a:srgbClr val="000000"/>
                </a:solidFill>
                <a:effectLst/>
                <a:latin typeface="Calibri" panose="020F0502020204030204" pitchFamily="34" charset="0"/>
                <a:ea typeface="Calibri" panose="020F0502020204030204" pitchFamily="34" charset="0"/>
              </a:rPr>
              <a:t> Nov at 3pm: </a:t>
            </a:r>
            <a:r>
              <a:rPr lang="en-GB" sz="1000" dirty="0">
                <a:solidFill>
                  <a:srgbClr val="000000"/>
                </a:solidFill>
                <a:effectLst/>
                <a:latin typeface="Calibri" panose="020F0502020204030204" pitchFamily="34" charset="0"/>
                <a:ea typeface="Calibri" panose="020F0502020204030204" pitchFamily="34" charset="0"/>
              </a:rPr>
              <a:t>Music recital. Susie </a:t>
            </a:r>
            <a:r>
              <a:rPr lang="en-GB" sz="1000" dirty="0" err="1">
                <a:solidFill>
                  <a:srgbClr val="000000"/>
                </a:solidFill>
                <a:effectLst/>
                <a:latin typeface="Calibri" panose="020F0502020204030204" pitchFamily="34" charset="0"/>
                <a:ea typeface="Calibri" panose="020F0502020204030204" pitchFamily="34" charset="0"/>
              </a:rPr>
              <a:t>Wanshu</a:t>
            </a:r>
            <a:r>
              <a:rPr lang="en-GB" sz="1000" dirty="0">
                <a:solidFill>
                  <a:srgbClr val="000000"/>
                </a:solidFill>
                <a:effectLst/>
                <a:latin typeface="Calibri" panose="020F0502020204030204" pitchFamily="34" charset="0"/>
                <a:ea typeface="Calibri" panose="020F0502020204030204" pitchFamily="34" charset="0"/>
              </a:rPr>
              <a:t>, student at the Royal Academy of Music, performing a viola concert. Tickets including programme £6.</a:t>
            </a:r>
            <a:endParaRPr lang="en-GB" sz="1000" dirty="0">
              <a:effectLst/>
              <a:latin typeface="Calibri" panose="020F0502020204030204" pitchFamily="34" charset="0"/>
              <a:ea typeface="Calibri" panose="020F0502020204030204" pitchFamily="34" charset="0"/>
            </a:endParaRPr>
          </a:p>
        </p:txBody>
      </p:sp>
      <p:sp>
        <p:nvSpPr>
          <p:cNvPr id="12" name="Rectangle 11">
            <a:extLst>
              <a:ext uri="{FF2B5EF4-FFF2-40B4-BE49-F238E27FC236}">
                <a16:creationId xmlns:a16="http://schemas.microsoft.com/office/drawing/2014/main" id="{32351E15-16D4-36FB-C224-4A2FA82490D2}"/>
              </a:ext>
            </a:extLst>
          </p:cNvPr>
          <p:cNvSpPr/>
          <p:nvPr/>
        </p:nvSpPr>
        <p:spPr>
          <a:xfrm rot="10800000" flipV="1">
            <a:off x="300082" y="271361"/>
            <a:ext cx="6078197" cy="18105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chemeClr val="tx1"/>
                </a:solidFill>
                <a:cs typeface="Arial" panose="020B0604020202020204" pitchFamily="34" charset="0"/>
              </a:rPr>
              <a:t>ORNAMENTAL GARDEN </a:t>
            </a:r>
            <a:endParaRPr lang="en-GB" sz="1200" b="1" dirty="0">
              <a:solidFill>
                <a:schemeClr val="tx1"/>
              </a:solidFill>
              <a:cs typeface="Arial" panose="020B0604020202020204" pitchFamily="34" charset="0"/>
            </a:endParaRPr>
          </a:p>
          <a:p>
            <a:pPr algn="ctr"/>
            <a:endParaRPr lang="en-GB" sz="800" b="1" dirty="0">
              <a:solidFill>
                <a:schemeClr val="tx1"/>
              </a:solidFill>
              <a:latin typeface="+mj-lt"/>
              <a:cs typeface="Arial" panose="020B0604020202020204" pitchFamily="34" charset="0"/>
            </a:endParaRPr>
          </a:p>
          <a:p>
            <a:r>
              <a:rPr lang="en-GB" sz="1200" dirty="0">
                <a:solidFill>
                  <a:schemeClr val="tx1"/>
                </a:solidFill>
                <a:ea typeface="Times New Roman" panose="02020603050405020304" pitchFamily="18" charset="0"/>
                <a:cs typeface="Arial" panose="020B0604020202020204" pitchFamily="34" charset="0"/>
              </a:rPr>
              <a:t>I want to thank all the lads and Rosie for all the hard work they have done on the ornamental garden this year, the extended pergola, the ornamental bed and the newly painted and gilded gates have really made the whole garden look amazing.  We will be planting climbers on pergola; it will take time for them to grow but that is the nature of gardens.</a:t>
            </a:r>
          </a:p>
          <a:p>
            <a:endParaRPr lang="en-GB" sz="1200" dirty="0">
              <a:solidFill>
                <a:schemeClr val="tx1"/>
              </a:solidFill>
              <a:effectLst/>
              <a:ea typeface="Times New Roman" panose="02020603050405020304" pitchFamily="18" charset="0"/>
              <a:cs typeface="Arial" panose="020B0604020202020204" pitchFamily="34" charset="0"/>
            </a:endParaRPr>
          </a:p>
          <a:p>
            <a:r>
              <a:rPr lang="en-GB" sz="1200" dirty="0">
                <a:solidFill>
                  <a:schemeClr val="tx1"/>
                </a:solidFill>
                <a:ea typeface="Times New Roman" panose="02020603050405020304" pitchFamily="18" charset="0"/>
                <a:cs typeface="Arial" panose="020B0604020202020204" pitchFamily="34" charset="0"/>
              </a:rPr>
              <a:t>Every year we buy  a quantity of  bulbs to populate areas if the estate that are still not done, and we will be planting them in the coming month, look out for new blooms in the spring!!</a:t>
            </a:r>
          </a:p>
          <a:p>
            <a:endParaRPr lang="en-GB" sz="1200" dirty="0">
              <a:solidFill>
                <a:schemeClr val="tx1"/>
              </a:solidFill>
              <a:effectLst/>
              <a:ea typeface="Times New Roman" panose="02020603050405020304" pitchFamily="18" charset="0"/>
              <a:cs typeface="Arial" panose="020B0604020202020204" pitchFamily="34" charset="0"/>
            </a:endParaRPr>
          </a:p>
          <a:p>
            <a:endParaRPr lang="en-GB" sz="1000" b="1" dirty="0">
              <a:solidFill>
                <a:schemeClr val="tx1"/>
              </a:solidFill>
              <a:ea typeface="Times New Roman" panose="02020603050405020304" pitchFamily="18" charset="0"/>
              <a:cs typeface="Arial" panose="020B0604020202020204" pitchFamily="34" charset="0"/>
            </a:endParaRPr>
          </a:p>
          <a:p>
            <a:endParaRPr lang="en-GB" sz="1000" dirty="0">
              <a:solidFill>
                <a:schemeClr val="tx1"/>
              </a:solidFill>
              <a:effectLst/>
              <a:ea typeface="Times New Roman" panose="02020603050405020304" pitchFamily="18" charset="0"/>
              <a:cs typeface="Arial" panose="020B0604020202020204" pitchFamily="34" charset="0"/>
            </a:endParaRPr>
          </a:p>
          <a:p>
            <a:endParaRPr lang="en-GB" sz="1100" dirty="0">
              <a:solidFill>
                <a:srgbClr val="1E1E1E"/>
              </a:solidFill>
              <a:effectLst/>
              <a:ea typeface="Times New Roman" panose="02020603050405020304" pitchFamily="18" charset="0"/>
              <a:cs typeface="Calibri" panose="020F0502020204030204" pitchFamily="34" charset="0"/>
            </a:endParaRPr>
          </a:p>
          <a:p>
            <a:endParaRPr lang="en-GB" sz="1100" dirty="0">
              <a:solidFill>
                <a:srgbClr val="1E1E1E"/>
              </a:solidFill>
              <a:ea typeface="Calibri" panose="020F0502020204030204" pitchFamily="34" charset="0"/>
              <a:cs typeface="Calibri" panose="020F0502020204030204" pitchFamily="34" charset="0"/>
            </a:endParaRPr>
          </a:p>
          <a:p>
            <a:endParaRPr lang="en-GB" sz="1100" dirty="0">
              <a:effectLst/>
              <a:ea typeface="Calibri" panose="020F0502020204030204" pitchFamily="34" charset="0"/>
            </a:endParaRPr>
          </a:p>
          <a:p>
            <a:pPr marL="171450" indent="-171450">
              <a:buFont typeface="Arial" panose="020B0604020202020204" pitchFamily="34" charset="0"/>
              <a:buChar char="•"/>
            </a:pPr>
            <a:endParaRPr lang="en-GB" sz="1100" dirty="0"/>
          </a:p>
        </p:txBody>
      </p:sp>
      <p:pic>
        <p:nvPicPr>
          <p:cNvPr id="3" name="Picture 2">
            <a:extLst>
              <a:ext uri="{FF2B5EF4-FFF2-40B4-BE49-F238E27FC236}">
                <a16:creationId xmlns:a16="http://schemas.microsoft.com/office/drawing/2014/main" id="{5C987927-F41C-4F61-6239-44BAD2B2099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292" y="4768908"/>
            <a:ext cx="5760640" cy="965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A2C04F95-7448-560D-90C4-E1779BD5F210}"/>
              </a:ext>
            </a:extLst>
          </p:cNvPr>
          <p:cNvSpPr/>
          <p:nvPr/>
        </p:nvSpPr>
        <p:spPr>
          <a:xfrm>
            <a:off x="620269" y="2178748"/>
            <a:ext cx="5530686" cy="2143642"/>
          </a:xfrm>
          <a:prstGeom prst="rect">
            <a:avLst/>
          </a:prstGeom>
          <a:blipFill dpi="0" rotWithShape="1">
            <a:blip r:embed="rId8">
              <a:extLst>
                <a:ext uri="{28A0092B-C50C-407E-A947-70E740481C1C}">
                  <a14:useLocalDpi xmlns:a14="http://schemas.microsoft.com/office/drawing/2010/main" val="0"/>
                </a:ext>
              </a:extLst>
            </a:blip>
            <a:srcRect/>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n>
                <a:solidFill>
                  <a:schemeClr val="bg1"/>
                </a:solidFill>
              </a:ln>
              <a:solidFill>
                <a:schemeClr val="tx1"/>
              </a:solidFill>
            </a:endParaRPr>
          </a:p>
        </p:txBody>
      </p:sp>
      <p:sp>
        <p:nvSpPr>
          <p:cNvPr id="15" name="Rectangle 5">
            <a:extLst>
              <a:ext uri="{FF2B5EF4-FFF2-40B4-BE49-F238E27FC236}">
                <a16:creationId xmlns:a16="http://schemas.microsoft.com/office/drawing/2014/main" id="{20EB7C89-1ADE-D6C4-7C9C-F67761B90F62}"/>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116931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73970</TotalTime>
  <Words>758</Words>
  <Application>Microsoft Office PowerPoint</Application>
  <PresentationFormat>A4 Paper (210x297 mm)</PresentationFormat>
  <Paragraphs>62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dc:creator>
  <cp:lastModifiedBy>Antonia Manager HLE</cp:lastModifiedBy>
  <cp:revision>956</cp:revision>
  <cp:lastPrinted>2023-09-21T09:14:39Z</cp:lastPrinted>
  <dcterms:created xsi:type="dcterms:W3CDTF">2014-11-19T13:45:09Z</dcterms:created>
  <dcterms:modified xsi:type="dcterms:W3CDTF">2023-09-21T10:14:15Z</dcterms:modified>
</cp:coreProperties>
</file>